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1111" r:id="rId2"/>
    <p:sldId id="1143" r:id="rId3"/>
    <p:sldId id="1124" r:id="rId4"/>
    <p:sldId id="1125" r:id="rId5"/>
    <p:sldId id="1117" r:id="rId6"/>
    <p:sldId id="1126" r:id="rId7"/>
    <p:sldId id="1127" r:id="rId8"/>
    <p:sldId id="1103" r:id="rId9"/>
    <p:sldId id="1138" r:id="rId10"/>
    <p:sldId id="1139" r:id="rId11"/>
    <p:sldId id="1140" r:id="rId12"/>
    <p:sldId id="1094" r:id="rId13"/>
    <p:sldId id="1095" r:id="rId14"/>
    <p:sldId id="342" r:id="rId15"/>
    <p:sldId id="344" r:id="rId16"/>
    <p:sldId id="447" r:id="rId17"/>
    <p:sldId id="902" r:id="rId18"/>
    <p:sldId id="261" r:id="rId19"/>
    <p:sldId id="917" r:id="rId20"/>
    <p:sldId id="1053" r:id="rId21"/>
    <p:sldId id="1128" r:id="rId22"/>
    <p:sldId id="256" r:id="rId23"/>
    <p:sldId id="1119" r:id="rId24"/>
    <p:sldId id="1057" r:id="rId25"/>
    <p:sldId id="1113" r:id="rId26"/>
    <p:sldId id="1091" r:id="rId27"/>
    <p:sldId id="1093" r:id="rId28"/>
    <p:sldId id="1114" r:id="rId29"/>
    <p:sldId id="1115" r:id="rId30"/>
    <p:sldId id="1120" r:id="rId31"/>
    <p:sldId id="1118" r:id="rId32"/>
    <p:sldId id="1104" r:id="rId33"/>
    <p:sldId id="1096" r:id="rId34"/>
    <p:sldId id="1097" r:id="rId35"/>
    <p:sldId id="1129" r:id="rId36"/>
    <p:sldId id="1101" r:id="rId37"/>
    <p:sldId id="1098" r:id="rId38"/>
    <p:sldId id="1135" r:id="rId39"/>
    <p:sldId id="1102" r:id="rId40"/>
    <p:sldId id="1107" r:id="rId41"/>
    <p:sldId id="1106" r:id="rId42"/>
    <p:sldId id="1121" r:id="rId43"/>
    <p:sldId id="1110" r:id="rId44"/>
    <p:sldId id="1108" r:id="rId45"/>
    <p:sldId id="1130" r:id="rId46"/>
    <p:sldId id="1123" r:id="rId47"/>
    <p:sldId id="1131" r:id="rId48"/>
    <p:sldId id="1132" r:id="rId49"/>
    <p:sldId id="1133" r:id="rId50"/>
    <p:sldId id="1137" r:id="rId51"/>
    <p:sldId id="1134" r:id="rId52"/>
    <p:sldId id="1122" r:id="rId53"/>
    <p:sldId id="1136" r:id="rId54"/>
    <p:sldId id="1109"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34" autoAdjust="0"/>
    <p:restoredTop sz="94660"/>
  </p:normalViewPr>
  <p:slideViewPr>
    <p:cSldViewPr snapToGrid="0">
      <p:cViewPr varScale="1">
        <p:scale>
          <a:sx n="128" d="100"/>
          <a:sy n="128" d="100"/>
        </p:scale>
        <p:origin x="1816"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EB17E9-0CA8-490F-8CBD-EDD20B381821}" type="datetimeFigureOut">
              <a:rPr lang="en-US" smtClean="0"/>
              <a:t>3/6/25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7C3D34-BBC8-4AC5-872C-0B34C741C5E7}" type="slidenum">
              <a:rPr lang="en-US" smtClean="0"/>
              <a:t>‹#›</a:t>
            </a:fld>
            <a:endParaRPr lang="en-US"/>
          </a:p>
        </p:txBody>
      </p:sp>
    </p:spTree>
    <p:extLst>
      <p:ext uri="{BB962C8B-B14F-4D97-AF65-F5344CB8AC3E}">
        <p14:creationId xmlns:p14="http://schemas.microsoft.com/office/powerpoint/2010/main" val="4096225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FC2AF-A3FE-CE41-D6AE-0B59F297A39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45E69BF-0E9D-0915-2DF2-6B8AC612264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F7C2D39-2AD5-6396-BE39-5988BF15338D}"/>
              </a:ext>
            </a:extLst>
          </p:cNvPr>
          <p:cNvSpPr>
            <a:spLocks noGrp="1"/>
          </p:cNvSpPr>
          <p:nvPr>
            <p:ph type="dt" sz="half" idx="10"/>
          </p:nvPr>
        </p:nvSpPr>
        <p:spPr/>
        <p:txBody>
          <a:bodyPr/>
          <a:lstStyle/>
          <a:p>
            <a:fld id="{5608658A-DA2D-4240-9584-7BB386DDE48E}" type="datetimeFigureOut">
              <a:rPr lang="en-US" smtClean="0"/>
              <a:t>3/6/25</a:t>
            </a:fld>
            <a:endParaRPr lang="en-US"/>
          </a:p>
        </p:txBody>
      </p:sp>
      <p:sp>
        <p:nvSpPr>
          <p:cNvPr id="5" name="Footer Placeholder 4">
            <a:extLst>
              <a:ext uri="{FF2B5EF4-FFF2-40B4-BE49-F238E27FC236}">
                <a16:creationId xmlns:a16="http://schemas.microsoft.com/office/drawing/2014/main" id="{E3C49976-3A42-479E-C38D-6E8E7F5C86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B48763-E4B2-1B10-2481-57CF63025988}"/>
              </a:ext>
            </a:extLst>
          </p:cNvPr>
          <p:cNvSpPr>
            <a:spLocks noGrp="1"/>
          </p:cNvSpPr>
          <p:nvPr>
            <p:ph type="sldNum" sz="quarter" idx="12"/>
          </p:nvPr>
        </p:nvSpPr>
        <p:spPr/>
        <p:txBody>
          <a:bodyPr/>
          <a:lstStyle/>
          <a:p>
            <a:fld id="{242ED3AB-21E8-4283-AAE1-72EBD570D936}" type="slidenum">
              <a:rPr lang="en-US" smtClean="0"/>
              <a:t>‹#›</a:t>
            </a:fld>
            <a:endParaRPr lang="en-US"/>
          </a:p>
        </p:txBody>
      </p:sp>
    </p:spTree>
    <p:extLst>
      <p:ext uri="{BB962C8B-B14F-4D97-AF65-F5344CB8AC3E}">
        <p14:creationId xmlns:p14="http://schemas.microsoft.com/office/powerpoint/2010/main" val="1412504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92F10-F4E7-D4A7-15A5-FB9C4338142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7E1D27B-24EB-C733-3A5F-7A6826B73D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A7DB42-5510-E1A5-E424-393A5D2B2E7D}"/>
              </a:ext>
            </a:extLst>
          </p:cNvPr>
          <p:cNvSpPr>
            <a:spLocks noGrp="1"/>
          </p:cNvSpPr>
          <p:nvPr>
            <p:ph type="dt" sz="half" idx="10"/>
          </p:nvPr>
        </p:nvSpPr>
        <p:spPr/>
        <p:txBody>
          <a:bodyPr/>
          <a:lstStyle/>
          <a:p>
            <a:fld id="{5608658A-DA2D-4240-9584-7BB386DDE48E}" type="datetimeFigureOut">
              <a:rPr lang="en-US" smtClean="0"/>
              <a:t>3/6/25</a:t>
            </a:fld>
            <a:endParaRPr lang="en-US"/>
          </a:p>
        </p:txBody>
      </p:sp>
      <p:sp>
        <p:nvSpPr>
          <p:cNvPr id="5" name="Footer Placeholder 4">
            <a:extLst>
              <a:ext uri="{FF2B5EF4-FFF2-40B4-BE49-F238E27FC236}">
                <a16:creationId xmlns:a16="http://schemas.microsoft.com/office/drawing/2014/main" id="{F12BFF2D-FE91-7EC1-8DCF-3511369F3A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B0CAE1-1684-FADB-6546-4A5F494F9B7F}"/>
              </a:ext>
            </a:extLst>
          </p:cNvPr>
          <p:cNvSpPr>
            <a:spLocks noGrp="1"/>
          </p:cNvSpPr>
          <p:nvPr>
            <p:ph type="sldNum" sz="quarter" idx="12"/>
          </p:nvPr>
        </p:nvSpPr>
        <p:spPr/>
        <p:txBody>
          <a:bodyPr/>
          <a:lstStyle/>
          <a:p>
            <a:fld id="{242ED3AB-21E8-4283-AAE1-72EBD570D936}" type="slidenum">
              <a:rPr lang="en-US" smtClean="0"/>
              <a:t>‹#›</a:t>
            </a:fld>
            <a:endParaRPr lang="en-US"/>
          </a:p>
        </p:txBody>
      </p:sp>
    </p:spTree>
    <p:extLst>
      <p:ext uri="{BB962C8B-B14F-4D97-AF65-F5344CB8AC3E}">
        <p14:creationId xmlns:p14="http://schemas.microsoft.com/office/powerpoint/2010/main" val="238017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B37103-8A23-414C-6BF7-95B0F1AEBA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B5665CC-BC76-09DF-1027-8B5077333F1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27F823-A9E5-A7EA-B499-32B0DB59E012}"/>
              </a:ext>
            </a:extLst>
          </p:cNvPr>
          <p:cNvSpPr>
            <a:spLocks noGrp="1"/>
          </p:cNvSpPr>
          <p:nvPr>
            <p:ph type="dt" sz="half" idx="10"/>
          </p:nvPr>
        </p:nvSpPr>
        <p:spPr/>
        <p:txBody>
          <a:bodyPr/>
          <a:lstStyle/>
          <a:p>
            <a:fld id="{5608658A-DA2D-4240-9584-7BB386DDE48E}" type="datetimeFigureOut">
              <a:rPr lang="en-US" smtClean="0"/>
              <a:t>3/6/25</a:t>
            </a:fld>
            <a:endParaRPr lang="en-US"/>
          </a:p>
        </p:txBody>
      </p:sp>
      <p:sp>
        <p:nvSpPr>
          <p:cNvPr id="5" name="Footer Placeholder 4">
            <a:extLst>
              <a:ext uri="{FF2B5EF4-FFF2-40B4-BE49-F238E27FC236}">
                <a16:creationId xmlns:a16="http://schemas.microsoft.com/office/drawing/2014/main" id="{C03EF582-4FEE-6C65-6043-26F24F0642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758901-CFA6-08EA-15C3-B9B8D8933C2B}"/>
              </a:ext>
            </a:extLst>
          </p:cNvPr>
          <p:cNvSpPr>
            <a:spLocks noGrp="1"/>
          </p:cNvSpPr>
          <p:nvPr>
            <p:ph type="sldNum" sz="quarter" idx="12"/>
          </p:nvPr>
        </p:nvSpPr>
        <p:spPr/>
        <p:txBody>
          <a:bodyPr/>
          <a:lstStyle/>
          <a:p>
            <a:fld id="{242ED3AB-21E8-4283-AAE1-72EBD570D936}" type="slidenum">
              <a:rPr lang="en-US" smtClean="0"/>
              <a:t>‹#›</a:t>
            </a:fld>
            <a:endParaRPr lang="en-US"/>
          </a:p>
        </p:txBody>
      </p:sp>
    </p:spTree>
    <p:extLst>
      <p:ext uri="{BB962C8B-B14F-4D97-AF65-F5344CB8AC3E}">
        <p14:creationId xmlns:p14="http://schemas.microsoft.com/office/powerpoint/2010/main" val="3782509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3C8ED-AA87-A184-446C-5E1EF9C2031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1BFE4E9-1E36-E114-22F9-F469382F8E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D1E3E1-CF42-14E0-655C-E92530041DCC}"/>
              </a:ext>
            </a:extLst>
          </p:cNvPr>
          <p:cNvSpPr>
            <a:spLocks noGrp="1"/>
          </p:cNvSpPr>
          <p:nvPr>
            <p:ph type="dt" sz="half" idx="10"/>
          </p:nvPr>
        </p:nvSpPr>
        <p:spPr/>
        <p:txBody>
          <a:bodyPr/>
          <a:lstStyle/>
          <a:p>
            <a:fld id="{5608658A-DA2D-4240-9584-7BB386DDE48E}" type="datetimeFigureOut">
              <a:rPr lang="en-US" smtClean="0"/>
              <a:t>3/6/25</a:t>
            </a:fld>
            <a:endParaRPr lang="en-US"/>
          </a:p>
        </p:txBody>
      </p:sp>
      <p:sp>
        <p:nvSpPr>
          <p:cNvPr id="5" name="Footer Placeholder 4">
            <a:extLst>
              <a:ext uri="{FF2B5EF4-FFF2-40B4-BE49-F238E27FC236}">
                <a16:creationId xmlns:a16="http://schemas.microsoft.com/office/drawing/2014/main" id="{0FB40735-5A20-BF4A-6AE1-1D228C840D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671368-DB81-2EAC-D687-48686CBD06D1}"/>
              </a:ext>
            </a:extLst>
          </p:cNvPr>
          <p:cNvSpPr>
            <a:spLocks noGrp="1"/>
          </p:cNvSpPr>
          <p:nvPr>
            <p:ph type="sldNum" sz="quarter" idx="12"/>
          </p:nvPr>
        </p:nvSpPr>
        <p:spPr/>
        <p:txBody>
          <a:bodyPr/>
          <a:lstStyle/>
          <a:p>
            <a:fld id="{242ED3AB-21E8-4283-AAE1-72EBD570D936}" type="slidenum">
              <a:rPr lang="en-US" smtClean="0"/>
              <a:t>‹#›</a:t>
            </a:fld>
            <a:endParaRPr lang="en-US"/>
          </a:p>
        </p:txBody>
      </p:sp>
    </p:spTree>
    <p:extLst>
      <p:ext uri="{BB962C8B-B14F-4D97-AF65-F5344CB8AC3E}">
        <p14:creationId xmlns:p14="http://schemas.microsoft.com/office/powerpoint/2010/main" val="4056447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BC3E9-2C06-D4DD-4C98-D135FFC83DD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163A532-4A03-A8E1-ED77-E667FCC289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2550993-B4A7-8426-F40B-F3E0B5CA7A81}"/>
              </a:ext>
            </a:extLst>
          </p:cNvPr>
          <p:cNvSpPr>
            <a:spLocks noGrp="1"/>
          </p:cNvSpPr>
          <p:nvPr>
            <p:ph type="dt" sz="half" idx="10"/>
          </p:nvPr>
        </p:nvSpPr>
        <p:spPr/>
        <p:txBody>
          <a:bodyPr/>
          <a:lstStyle/>
          <a:p>
            <a:fld id="{5608658A-DA2D-4240-9584-7BB386DDE48E}" type="datetimeFigureOut">
              <a:rPr lang="en-US" smtClean="0"/>
              <a:t>3/6/25</a:t>
            </a:fld>
            <a:endParaRPr lang="en-US"/>
          </a:p>
        </p:txBody>
      </p:sp>
      <p:sp>
        <p:nvSpPr>
          <p:cNvPr id="5" name="Footer Placeholder 4">
            <a:extLst>
              <a:ext uri="{FF2B5EF4-FFF2-40B4-BE49-F238E27FC236}">
                <a16:creationId xmlns:a16="http://schemas.microsoft.com/office/drawing/2014/main" id="{E391CE98-489B-31A9-56BC-3C82DD56A5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7B5378-BB4D-3ABA-FAF5-A26C25597A84}"/>
              </a:ext>
            </a:extLst>
          </p:cNvPr>
          <p:cNvSpPr>
            <a:spLocks noGrp="1"/>
          </p:cNvSpPr>
          <p:nvPr>
            <p:ph type="sldNum" sz="quarter" idx="12"/>
          </p:nvPr>
        </p:nvSpPr>
        <p:spPr/>
        <p:txBody>
          <a:bodyPr/>
          <a:lstStyle/>
          <a:p>
            <a:fld id="{242ED3AB-21E8-4283-AAE1-72EBD570D936}" type="slidenum">
              <a:rPr lang="en-US" smtClean="0"/>
              <a:t>‹#›</a:t>
            </a:fld>
            <a:endParaRPr lang="en-US"/>
          </a:p>
        </p:txBody>
      </p:sp>
    </p:spTree>
    <p:extLst>
      <p:ext uri="{BB962C8B-B14F-4D97-AF65-F5344CB8AC3E}">
        <p14:creationId xmlns:p14="http://schemas.microsoft.com/office/powerpoint/2010/main" val="2551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AAD8E-F6A1-4B57-B4C0-18EE71A2E4E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C29A90B-8CE4-D8BF-24E3-359B1F6D530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308F673-5D75-EC56-0736-AF44D15BBD0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2255804-F557-5FE9-1C59-0C845E1490D6}"/>
              </a:ext>
            </a:extLst>
          </p:cNvPr>
          <p:cNvSpPr>
            <a:spLocks noGrp="1"/>
          </p:cNvSpPr>
          <p:nvPr>
            <p:ph type="dt" sz="half" idx="10"/>
          </p:nvPr>
        </p:nvSpPr>
        <p:spPr/>
        <p:txBody>
          <a:bodyPr/>
          <a:lstStyle/>
          <a:p>
            <a:fld id="{5608658A-DA2D-4240-9584-7BB386DDE48E}" type="datetimeFigureOut">
              <a:rPr lang="en-US" smtClean="0"/>
              <a:t>3/6/25</a:t>
            </a:fld>
            <a:endParaRPr lang="en-US"/>
          </a:p>
        </p:txBody>
      </p:sp>
      <p:sp>
        <p:nvSpPr>
          <p:cNvPr id="6" name="Footer Placeholder 5">
            <a:extLst>
              <a:ext uri="{FF2B5EF4-FFF2-40B4-BE49-F238E27FC236}">
                <a16:creationId xmlns:a16="http://schemas.microsoft.com/office/drawing/2014/main" id="{570030AD-1D26-B668-A0F0-FA11836295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22650F-076C-113D-9B1E-CA4BD5FFA870}"/>
              </a:ext>
            </a:extLst>
          </p:cNvPr>
          <p:cNvSpPr>
            <a:spLocks noGrp="1"/>
          </p:cNvSpPr>
          <p:nvPr>
            <p:ph type="sldNum" sz="quarter" idx="12"/>
          </p:nvPr>
        </p:nvSpPr>
        <p:spPr/>
        <p:txBody>
          <a:bodyPr/>
          <a:lstStyle/>
          <a:p>
            <a:fld id="{242ED3AB-21E8-4283-AAE1-72EBD570D936}" type="slidenum">
              <a:rPr lang="en-US" smtClean="0"/>
              <a:t>‹#›</a:t>
            </a:fld>
            <a:endParaRPr lang="en-US"/>
          </a:p>
        </p:txBody>
      </p:sp>
    </p:spTree>
    <p:extLst>
      <p:ext uri="{BB962C8B-B14F-4D97-AF65-F5344CB8AC3E}">
        <p14:creationId xmlns:p14="http://schemas.microsoft.com/office/powerpoint/2010/main" val="4197885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2C337-E376-B371-62ED-C029707FEF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0071452-3B3C-702F-E8F3-7012567A53D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949A5B1-3563-3C6B-BD1C-76C9A2AD762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24EE70-26B9-57F6-3D8F-FB07C83CFA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CCE42AF-9BB3-E967-AA7B-B2D679AA7F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6BCB9D9-B1EE-2555-F0A0-6D3E98F1D605}"/>
              </a:ext>
            </a:extLst>
          </p:cNvPr>
          <p:cNvSpPr>
            <a:spLocks noGrp="1"/>
          </p:cNvSpPr>
          <p:nvPr>
            <p:ph type="dt" sz="half" idx="10"/>
          </p:nvPr>
        </p:nvSpPr>
        <p:spPr/>
        <p:txBody>
          <a:bodyPr/>
          <a:lstStyle/>
          <a:p>
            <a:fld id="{5608658A-DA2D-4240-9584-7BB386DDE48E}" type="datetimeFigureOut">
              <a:rPr lang="en-US" smtClean="0"/>
              <a:t>3/6/25</a:t>
            </a:fld>
            <a:endParaRPr lang="en-US"/>
          </a:p>
        </p:txBody>
      </p:sp>
      <p:sp>
        <p:nvSpPr>
          <p:cNvPr id="8" name="Footer Placeholder 7">
            <a:extLst>
              <a:ext uri="{FF2B5EF4-FFF2-40B4-BE49-F238E27FC236}">
                <a16:creationId xmlns:a16="http://schemas.microsoft.com/office/drawing/2014/main" id="{2C1CA8C5-2B70-86BA-7329-94561AD45F8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F108928-D5CE-7263-4833-1D4B98B9D7C4}"/>
              </a:ext>
            </a:extLst>
          </p:cNvPr>
          <p:cNvSpPr>
            <a:spLocks noGrp="1"/>
          </p:cNvSpPr>
          <p:nvPr>
            <p:ph type="sldNum" sz="quarter" idx="12"/>
          </p:nvPr>
        </p:nvSpPr>
        <p:spPr/>
        <p:txBody>
          <a:bodyPr/>
          <a:lstStyle/>
          <a:p>
            <a:fld id="{242ED3AB-21E8-4283-AAE1-72EBD570D936}" type="slidenum">
              <a:rPr lang="en-US" smtClean="0"/>
              <a:t>‹#›</a:t>
            </a:fld>
            <a:endParaRPr lang="en-US"/>
          </a:p>
        </p:txBody>
      </p:sp>
    </p:spTree>
    <p:extLst>
      <p:ext uri="{BB962C8B-B14F-4D97-AF65-F5344CB8AC3E}">
        <p14:creationId xmlns:p14="http://schemas.microsoft.com/office/powerpoint/2010/main" val="1242653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4ED1D-B1E8-A013-8F75-60D4CBD09B0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997711A-5DEE-6C6C-2C54-7EEF23D5A612}"/>
              </a:ext>
            </a:extLst>
          </p:cNvPr>
          <p:cNvSpPr>
            <a:spLocks noGrp="1"/>
          </p:cNvSpPr>
          <p:nvPr>
            <p:ph type="dt" sz="half" idx="10"/>
          </p:nvPr>
        </p:nvSpPr>
        <p:spPr/>
        <p:txBody>
          <a:bodyPr/>
          <a:lstStyle/>
          <a:p>
            <a:fld id="{5608658A-DA2D-4240-9584-7BB386DDE48E}" type="datetimeFigureOut">
              <a:rPr lang="en-US" smtClean="0"/>
              <a:t>3/6/25</a:t>
            </a:fld>
            <a:endParaRPr lang="en-US"/>
          </a:p>
        </p:txBody>
      </p:sp>
      <p:sp>
        <p:nvSpPr>
          <p:cNvPr id="4" name="Footer Placeholder 3">
            <a:extLst>
              <a:ext uri="{FF2B5EF4-FFF2-40B4-BE49-F238E27FC236}">
                <a16:creationId xmlns:a16="http://schemas.microsoft.com/office/drawing/2014/main" id="{7ABABE4B-D349-AA8E-15C4-2B8AAA44959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F41C8E8-56CD-C32F-2964-729EEF0F112C}"/>
              </a:ext>
            </a:extLst>
          </p:cNvPr>
          <p:cNvSpPr>
            <a:spLocks noGrp="1"/>
          </p:cNvSpPr>
          <p:nvPr>
            <p:ph type="sldNum" sz="quarter" idx="12"/>
          </p:nvPr>
        </p:nvSpPr>
        <p:spPr/>
        <p:txBody>
          <a:bodyPr/>
          <a:lstStyle/>
          <a:p>
            <a:fld id="{242ED3AB-21E8-4283-AAE1-72EBD570D936}" type="slidenum">
              <a:rPr lang="en-US" smtClean="0"/>
              <a:t>‹#›</a:t>
            </a:fld>
            <a:endParaRPr lang="en-US"/>
          </a:p>
        </p:txBody>
      </p:sp>
    </p:spTree>
    <p:extLst>
      <p:ext uri="{BB962C8B-B14F-4D97-AF65-F5344CB8AC3E}">
        <p14:creationId xmlns:p14="http://schemas.microsoft.com/office/powerpoint/2010/main" val="2554855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AA642D-4E12-34B4-1D73-192075200D16}"/>
              </a:ext>
            </a:extLst>
          </p:cNvPr>
          <p:cNvSpPr>
            <a:spLocks noGrp="1"/>
          </p:cNvSpPr>
          <p:nvPr>
            <p:ph type="dt" sz="half" idx="10"/>
          </p:nvPr>
        </p:nvSpPr>
        <p:spPr/>
        <p:txBody>
          <a:bodyPr/>
          <a:lstStyle/>
          <a:p>
            <a:fld id="{5608658A-DA2D-4240-9584-7BB386DDE48E}" type="datetimeFigureOut">
              <a:rPr lang="en-US" smtClean="0"/>
              <a:t>3/6/25</a:t>
            </a:fld>
            <a:endParaRPr lang="en-US"/>
          </a:p>
        </p:txBody>
      </p:sp>
      <p:sp>
        <p:nvSpPr>
          <p:cNvPr id="3" name="Footer Placeholder 2">
            <a:extLst>
              <a:ext uri="{FF2B5EF4-FFF2-40B4-BE49-F238E27FC236}">
                <a16:creationId xmlns:a16="http://schemas.microsoft.com/office/drawing/2014/main" id="{3663E75D-4A19-80C5-E848-58FB78A8991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C48D2C2-8E02-ED61-2147-F8B556FEBD50}"/>
              </a:ext>
            </a:extLst>
          </p:cNvPr>
          <p:cNvSpPr>
            <a:spLocks noGrp="1"/>
          </p:cNvSpPr>
          <p:nvPr>
            <p:ph type="sldNum" sz="quarter" idx="12"/>
          </p:nvPr>
        </p:nvSpPr>
        <p:spPr/>
        <p:txBody>
          <a:bodyPr/>
          <a:lstStyle/>
          <a:p>
            <a:fld id="{242ED3AB-21E8-4283-AAE1-72EBD570D936}" type="slidenum">
              <a:rPr lang="en-US" smtClean="0"/>
              <a:t>‹#›</a:t>
            </a:fld>
            <a:endParaRPr lang="en-US"/>
          </a:p>
        </p:txBody>
      </p:sp>
    </p:spTree>
    <p:extLst>
      <p:ext uri="{BB962C8B-B14F-4D97-AF65-F5344CB8AC3E}">
        <p14:creationId xmlns:p14="http://schemas.microsoft.com/office/powerpoint/2010/main" val="1069502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138A5-CCCE-388E-A70E-75F97259E6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1D4701E-93F7-A88C-A63C-CE7986EE0E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C7FB563-54FE-7947-D65A-4055D3C5D9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48FC73-D056-79FD-0409-912F1DF5081D}"/>
              </a:ext>
            </a:extLst>
          </p:cNvPr>
          <p:cNvSpPr>
            <a:spLocks noGrp="1"/>
          </p:cNvSpPr>
          <p:nvPr>
            <p:ph type="dt" sz="half" idx="10"/>
          </p:nvPr>
        </p:nvSpPr>
        <p:spPr/>
        <p:txBody>
          <a:bodyPr/>
          <a:lstStyle/>
          <a:p>
            <a:fld id="{5608658A-DA2D-4240-9584-7BB386DDE48E}" type="datetimeFigureOut">
              <a:rPr lang="en-US" smtClean="0"/>
              <a:t>3/6/25</a:t>
            </a:fld>
            <a:endParaRPr lang="en-US"/>
          </a:p>
        </p:txBody>
      </p:sp>
      <p:sp>
        <p:nvSpPr>
          <p:cNvPr id="6" name="Footer Placeholder 5">
            <a:extLst>
              <a:ext uri="{FF2B5EF4-FFF2-40B4-BE49-F238E27FC236}">
                <a16:creationId xmlns:a16="http://schemas.microsoft.com/office/drawing/2014/main" id="{55E181EC-146C-F862-47B8-4D3F551A4C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FF0D24-F8D2-1328-DBD6-B1EDB78E36AC}"/>
              </a:ext>
            </a:extLst>
          </p:cNvPr>
          <p:cNvSpPr>
            <a:spLocks noGrp="1"/>
          </p:cNvSpPr>
          <p:nvPr>
            <p:ph type="sldNum" sz="quarter" idx="12"/>
          </p:nvPr>
        </p:nvSpPr>
        <p:spPr/>
        <p:txBody>
          <a:bodyPr/>
          <a:lstStyle/>
          <a:p>
            <a:fld id="{242ED3AB-21E8-4283-AAE1-72EBD570D936}" type="slidenum">
              <a:rPr lang="en-US" smtClean="0"/>
              <a:t>‹#›</a:t>
            </a:fld>
            <a:endParaRPr lang="en-US"/>
          </a:p>
        </p:txBody>
      </p:sp>
    </p:spTree>
    <p:extLst>
      <p:ext uri="{BB962C8B-B14F-4D97-AF65-F5344CB8AC3E}">
        <p14:creationId xmlns:p14="http://schemas.microsoft.com/office/powerpoint/2010/main" val="3157378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2BB7D-8A56-EAE4-4F3E-9061586066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3217DCC-BE98-9F20-F68A-54A8CA1A97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5E2DFCE-A026-6732-DEC0-3E8E9209C3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09F6D-48FA-E995-9700-38666B030FC3}"/>
              </a:ext>
            </a:extLst>
          </p:cNvPr>
          <p:cNvSpPr>
            <a:spLocks noGrp="1"/>
          </p:cNvSpPr>
          <p:nvPr>
            <p:ph type="dt" sz="half" idx="10"/>
          </p:nvPr>
        </p:nvSpPr>
        <p:spPr/>
        <p:txBody>
          <a:bodyPr/>
          <a:lstStyle/>
          <a:p>
            <a:fld id="{5608658A-DA2D-4240-9584-7BB386DDE48E}" type="datetimeFigureOut">
              <a:rPr lang="en-US" smtClean="0"/>
              <a:t>3/6/25</a:t>
            </a:fld>
            <a:endParaRPr lang="en-US"/>
          </a:p>
        </p:txBody>
      </p:sp>
      <p:sp>
        <p:nvSpPr>
          <p:cNvPr id="6" name="Footer Placeholder 5">
            <a:extLst>
              <a:ext uri="{FF2B5EF4-FFF2-40B4-BE49-F238E27FC236}">
                <a16:creationId xmlns:a16="http://schemas.microsoft.com/office/drawing/2014/main" id="{365F72C8-41BC-1F48-7D21-14E15FA8CE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AEA25-093F-952A-13B4-EF2DE18CA17A}"/>
              </a:ext>
            </a:extLst>
          </p:cNvPr>
          <p:cNvSpPr>
            <a:spLocks noGrp="1"/>
          </p:cNvSpPr>
          <p:nvPr>
            <p:ph type="sldNum" sz="quarter" idx="12"/>
          </p:nvPr>
        </p:nvSpPr>
        <p:spPr/>
        <p:txBody>
          <a:bodyPr/>
          <a:lstStyle/>
          <a:p>
            <a:fld id="{242ED3AB-21E8-4283-AAE1-72EBD570D936}" type="slidenum">
              <a:rPr lang="en-US" smtClean="0"/>
              <a:t>‹#›</a:t>
            </a:fld>
            <a:endParaRPr lang="en-US"/>
          </a:p>
        </p:txBody>
      </p:sp>
    </p:spTree>
    <p:extLst>
      <p:ext uri="{BB962C8B-B14F-4D97-AF65-F5344CB8AC3E}">
        <p14:creationId xmlns:p14="http://schemas.microsoft.com/office/powerpoint/2010/main" val="949236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74BF6C9-EE8F-ED97-6309-3D35C5B4CD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6EE7397-DEF7-DBB9-24CB-2C85B65FF6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2F8DE4-4EAC-D7E8-D7AD-6357D52FB7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08658A-DA2D-4240-9584-7BB386DDE48E}" type="datetimeFigureOut">
              <a:rPr lang="en-US" smtClean="0"/>
              <a:t>3/6/25</a:t>
            </a:fld>
            <a:endParaRPr lang="en-US"/>
          </a:p>
        </p:txBody>
      </p:sp>
      <p:sp>
        <p:nvSpPr>
          <p:cNvPr id="5" name="Footer Placeholder 4">
            <a:extLst>
              <a:ext uri="{FF2B5EF4-FFF2-40B4-BE49-F238E27FC236}">
                <a16:creationId xmlns:a16="http://schemas.microsoft.com/office/drawing/2014/main" id="{E790AEB0-2D32-CA96-69FA-FC6A416A9A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20A309F-165D-700D-138A-FD6594CF8E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2ED3AB-21E8-4283-AAE1-72EBD570D936}" type="slidenum">
              <a:rPr lang="en-US" smtClean="0"/>
              <a:t>‹#›</a:t>
            </a:fld>
            <a:endParaRPr lang="en-US"/>
          </a:p>
        </p:txBody>
      </p:sp>
    </p:spTree>
    <p:extLst>
      <p:ext uri="{BB962C8B-B14F-4D97-AF65-F5344CB8AC3E}">
        <p14:creationId xmlns:p14="http://schemas.microsoft.com/office/powerpoint/2010/main" val="1390445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yungpueblo.com/"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s://www.therapistaid.com/therapy-worksheet/who-am-i-identity-exploration-exercise"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s://www.dictionary.com/e/gender-sexuality/positionalit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s://kb.wisc.edu/instructional-resources/page.php?id=119380" TargetMode="Externa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31.xml.rels><?xml version="1.0" encoding="UTF-8" standalone="yes"?>
<Relationships xmlns="http://schemas.openxmlformats.org/package/2006/relationships"><Relationship Id="rId3" Type="http://schemas.openxmlformats.org/officeDocument/2006/relationships/hyperlink" Target="https://iwda.org.au/what-does-intersectional-feminism-actually-mean/?gad_source=1&amp;gclid=CjwKCAjw8diwBhAbEiwA7i_sJQR90XWQn8V2ZyPACf19i-kkq2K7rxj2hkAJIv3FezU5dOuFj8f3iRoCc4gQAvD_BwE" TargetMode="External"/><Relationship Id="rId2" Type="http://schemas.openxmlformats.org/officeDocument/2006/relationships/hyperlink" Target="https://www.usatoday.com/story/news/2017/01/19/feminism-intersectionality-racism-sexism-class/96633750/" TargetMode="External"/><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png"/></Relationships>
</file>

<file path=ppt/slides/_rels/slide3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adl.org/resources/tools-and-strategies/mini-lesson-teaching-pyramid-hate" TargetMode="External"/><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hyperlink" Target="https://peacelearningcenter.org/doe-resources/"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peacelearningcenter.org/doe-resources/" TargetMode="External"/><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hyperlink" Target="https://seths.blog/2024/04/the-grid-of-inquiry/"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D3DF8-F2BE-CCA2-9C23-F09F4738C45A}"/>
              </a:ext>
            </a:extLst>
          </p:cNvPr>
          <p:cNvSpPr>
            <a:spLocks noGrp="1"/>
          </p:cNvSpPr>
          <p:nvPr>
            <p:ph type="title"/>
          </p:nvPr>
        </p:nvSpPr>
        <p:spPr>
          <a:xfrm>
            <a:off x="152400" y="89207"/>
            <a:ext cx="11887200" cy="1617674"/>
          </a:xfrm>
        </p:spPr>
        <p:txBody>
          <a:bodyPr>
            <a:normAutofit/>
          </a:bodyPr>
          <a:lstStyle/>
          <a:p>
            <a:r>
              <a:rPr lang="en-US" dirty="0"/>
              <a:t>Prosocial Leadership</a:t>
            </a:r>
            <a:br>
              <a:rPr lang="en-US" dirty="0"/>
            </a:br>
            <a:r>
              <a:rPr lang="en-US" sz="3200" dirty="0"/>
              <a:t>Understanding Ourselves, Understanding Others, and Working Together</a:t>
            </a:r>
          </a:p>
        </p:txBody>
      </p:sp>
      <p:pic>
        <p:nvPicPr>
          <p:cNvPr id="1026" name="Picture 2" descr="Sturm College of Law - Decals/Magnets &amp; Auto">
            <a:extLst>
              <a:ext uri="{FF2B5EF4-FFF2-40B4-BE49-F238E27FC236}">
                <a16:creationId xmlns:a16="http://schemas.microsoft.com/office/drawing/2014/main" id="{6D7BA8FB-471B-2D62-5A46-A9C7DCDCAA39}"/>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4859026" y="6198508"/>
            <a:ext cx="2599966" cy="57028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073F640-2A40-2F31-5363-E5D54FB098CB}"/>
              </a:ext>
            </a:extLst>
          </p:cNvPr>
          <p:cNvSpPr txBox="1"/>
          <p:nvPr/>
        </p:nvSpPr>
        <p:spPr>
          <a:xfrm>
            <a:off x="4922035" y="5227601"/>
            <a:ext cx="2473947" cy="923330"/>
          </a:xfrm>
          <a:prstGeom prst="rect">
            <a:avLst/>
          </a:prstGeom>
          <a:noFill/>
        </p:spPr>
        <p:txBody>
          <a:bodyPr wrap="none" rtlCol="0">
            <a:spAutoFit/>
          </a:bodyPr>
          <a:lstStyle/>
          <a:p>
            <a:r>
              <a:rPr lang="en-US" dirty="0"/>
              <a:t>Materials Developed by</a:t>
            </a:r>
          </a:p>
          <a:p>
            <a:r>
              <a:rPr lang="en-US" dirty="0"/>
              <a:t>Debra S. Austin, JD, PhD</a:t>
            </a:r>
          </a:p>
          <a:p>
            <a:r>
              <a:rPr lang="en-US" dirty="0"/>
              <a:t>Professor of the Practice</a:t>
            </a:r>
          </a:p>
        </p:txBody>
      </p:sp>
      <p:pic>
        <p:nvPicPr>
          <p:cNvPr id="5122" name="Picture 2" descr="Custom Lawyer Pet Portrait, Portrait With Pet Photo, Dog With Lawyer Suit,  Custom Lawyer Gift, Dog Dressed Like a Lawyer, Custom Pet Art - Etsy">
            <a:extLst>
              <a:ext uri="{FF2B5EF4-FFF2-40B4-BE49-F238E27FC236}">
                <a16:creationId xmlns:a16="http://schemas.microsoft.com/office/drawing/2014/main" id="{570CD679-055B-A559-9AD6-2F359F4F66B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96017" y="1661505"/>
            <a:ext cx="2599966" cy="3466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1304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16012-648B-8870-8CE1-485EE3BA1EBF}"/>
              </a:ext>
            </a:extLst>
          </p:cNvPr>
          <p:cNvSpPr>
            <a:spLocks noGrp="1"/>
          </p:cNvSpPr>
          <p:nvPr>
            <p:ph type="title"/>
          </p:nvPr>
        </p:nvSpPr>
        <p:spPr>
          <a:xfrm>
            <a:off x="521941" y="248246"/>
            <a:ext cx="10515600" cy="1003037"/>
          </a:xfrm>
        </p:spPr>
        <p:txBody>
          <a:bodyPr/>
          <a:lstStyle/>
          <a:p>
            <a:r>
              <a:rPr lang="en-US" dirty="0"/>
              <a:t>Psychological Safety</a:t>
            </a:r>
          </a:p>
        </p:txBody>
      </p:sp>
      <p:sp>
        <p:nvSpPr>
          <p:cNvPr id="3" name="Content Placeholder 2">
            <a:extLst>
              <a:ext uri="{FF2B5EF4-FFF2-40B4-BE49-F238E27FC236}">
                <a16:creationId xmlns:a16="http://schemas.microsoft.com/office/drawing/2014/main" id="{21F78EE9-715A-D62B-A2D5-68DF35D55DD8}"/>
              </a:ext>
            </a:extLst>
          </p:cNvPr>
          <p:cNvSpPr>
            <a:spLocks noGrp="1"/>
          </p:cNvSpPr>
          <p:nvPr>
            <p:ph idx="1"/>
          </p:nvPr>
        </p:nvSpPr>
        <p:spPr>
          <a:xfrm>
            <a:off x="723901" y="1383631"/>
            <a:ext cx="10515600" cy="4090737"/>
          </a:xfrm>
        </p:spPr>
        <p:txBody>
          <a:bodyPr/>
          <a:lstStyle/>
          <a:p>
            <a:r>
              <a:rPr lang="en-US" sz="2400" dirty="0"/>
              <a:t>Defined: </a:t>
            </a:r>
            <a:r>
              <a:rPr lang="en-US" sz="2400" dirty="0">
                <a:effectLst/>
                <a:ea typeface="Times New Roman" panose="02020603050405020304" pitchFamily="18" charset="0"/>
              </a:rPr>
              <a:t>the belief that you won’t be punished or humiliated for speaking up with ideas, questions, concerns, or mistakes</a:t>
            </a:r>
          </a:p>
          <a:p>
            <a:r>
              <a:rPr lang="en-US" sz="2400" dirty="0"/>
              <a:t>Four Stages of Psychological Safety</a:t>
            </a:r>
          </a:p>
          <a:p>
            <a:pPr lvl="1"/>
            <a:r>
              <a:rPr lang="en-US" kern="100" dirty="0">
                <a:effectLst/>
                <a:ea typeface="Times New Roman" panose="02020603050405020304" pitchFamily="18" charset="0"/>
                <a:cs typeface="Times New Roman" panose="02020603050405020304" pitchFamily="18" charset="0"/>
              </a:rPr>
              <a:t>Stage 1 Inclusion Safety: </a:t>
            </a:r>
            <a:r>
              <a:rPr lang="en-US" i="1" kern="100" dirty="0">
                <a:effectLst/>
                <a:ea typeface="Times New Roman" panose="02020603050405020304" pitchFamily="18" charset="0"/>
                <a:cs typeface="Times New Roman" panose="02020603050405020304" pitchFamily="18" charset="0"/>
              </a:rPr>
              <a:t>Can I be my authentic self?</a:t>
            </a:r>
            <a:endParaRPr lang="en-US" i="1" kern="100" dirty="0">
              <a:ea typeface="Times New Roman" panose="02020603050405020304" pitchFamily="18" charset="0"/>
              <a:cs typeface="Times New Roman" panose="02020603050405020304" pitchFamily="18" charset="0"/>
            </a:endParaRPr>
          </a:p>
          <a:p>
            <a:pPr lvl="1"/>
            <a:r>
              <a:rPr lang="en-US" kern="100" dirty="0">
                <a:effectLst/>
                <a:ea typeface="Times New Roman" panose="02020603050405020304" pitchFamily="18" charset="0"/>
                <a:cs typeface="Times New Roman" panose="02020603050405020304" pitchFamily="18" charset="0"/>
              </a:rPr>
              <a:t>Stage 2 Learner Safety: </a:t>
            </a:r>
            <a:r>
              <a:rPr lang="en-US" i="1" kern="100" dirty="0">
                <a:effectLst/>
                <a:ea typeface="Times New Roman" panose="02020603050405020304" pitchFamily="18" charset="0"/>
                <a:cs typeface="Times New Roman" panose="02020603050405020304" pitchFamily="18" charset="0"/>
              </a:rPr>
              <a:t>Can I learn and grow by experimenting, asking questions, making mistakes, and getting feedback?</a:t>
            </a:r>
            <a:endParaRPr lang="en-US" i="1" kern="100" dirty="0">
              <a:ea typeface="Times New Roman" panose="02020603050405020304" pitchFamily="18" charset="0"/>
              <a:cs typeface="Times New Roman" panose="02020603050405020304" pitchFamily="18" charset="0"/>
            </a:endParaRPr>
          </a:p>
          <a:p>
            <a:pPr lvl="1"/>
            <a:r>
              <a:rPr lang="en-US" kern="100" dirty="0">
                <a:effectLst/>
                <a:ea typeface="Times New Roman" panose="02020603050405020304" pitchFamily="18" charset="0"/>
                <a:cs typeface="Times New Roman" panose="02020603050405020304" pitchFamily="18" charset="0"/>
              </a:rPr>
              <a:t>Stage 3 Contributor Safety: </a:t>
            </a:r>
            <a:r>
              <a:rPr lang="en-US" i="1" kern="100" dirty="0">
                <a:effectLst/>
                <a:ea typeface="Times New Roman" panose="02020603050405020304" pitchFamily="18" charset="0"/>
                <a:cs typeface="Times New Roman" panose="02020603050405020304" pitchFamily="18" charset="0"/>
              </a:rPr>
              <a:t>Can I use my skills and abilities to add value?</a:t>
            </a:r>
            <a:endParaRPr lang="en-US" i="1" kern="100" dirty="0">
              <a:ea typeface="Times New Roman" panose="02020603050405020304" pitchFamily="18" charset="0"/>
              <a:cs typeface="Times New Roman" panose="02020603050405020304" pitchFamily="18" charset="0"/>
            </a:endParaRPr>
          </a:p>
          <a:p>
            <a:pPr lvl="1"/>
            <a:r>
              <a:rPr lang="en-US" kern="100" dirty="0">
                <a:effectLst/>
                <a:ea typeface="Times New Roman" panose="02020603050405020304" pitchFamily="18" charset="0"/>
                <a:cs typeface="Times New Roman" panose="02020603050405020304" pitchFamily="18" charset="0"/>
              </a:rPr>
              <a:t>Stage 4 Challenger Safety: </a:t>
            </a:r>
            <a:r>
              <a:rPr lang="en-US" i="1" kern="100" dirty="0">
                <a:effectLst/>
                <a:ea typeface="Times New Roman" panose="02020603050405020304" pitchFamily="18" charset="0"/>
                <a:cs typeface="Times New Roman" panose="02020603050405020304" pitchFamily="18" charset="0"/>
              </a:rPr>
              <a:t>Can I speak up, challenging the status quo, to suggest changes or improvements?</a:t>
            </a:r>
            <a:endParaRPr lang="en-US" kern="100" dirty="0">
              <a:effectLst/>
              <a:ea typeface="Aptos" panose="020B0004020202020204" pitchFamily="34" charset="0"/>
              <a:cs typeface="Times New Roman" panose="02020603050405020304" pitchFamily="18" charset="0"/>
            </a:endParaRPr>
          </a:p>
          <a:p>
            <a:endParaRPr lang="en-US" dirty="0"/>
          </a:p>
        </p:txBody>
      </p:sp>
      <p:sp>
        <p:nvSpPr>
          <p:cNvPr id="4" name="TextBox 3">
            <a:extLst>
              <a:ext uri="{FF2B5EF4-FFF2-40B4-BE49-F238E27FC236}">
                <a16:creationId xmlns:a16="http://schemas.microsoft.com/office/drawing/2014/main" id="{270D9AD6-D65D-C6F5-E8DA-3DB1BE1D7163}"/>
              </a:ext>
            </a:extLst>
          </p:cNvPr>
          <p:cNvSpPr txBox="1"/>
          <p:nvPr/>
        </p:nvSpPr>
        <p:spPr>
          <a:xfrm>
            <a:off x="571296" y="6397468"/>
            <a:ext cx="10782504" cy="369332"/>
          </a:xfrm>
          <a:prstGeom prst="rect">
            <a:avLst/>
          </a:prstGeom>
          <a:noFill/>
        </p:spPr>
        <p:txBody>
          <a:bodyPr wrap="none" rtlCol="0">
            <a:spAutoFit/>
          </a:bodyPr>
          <a:lstStyle/>
          <a:p>
            <a:r>
              <a:rPr lang="en-US" dirty="0"/>
              <a:t>Source: </a:t>
            </a:r>
            <a:r>
              <a:rPr lang="en-US" sz="1800" i="1" dirty="0">
                <a:effectLst/>
                <a:latin typeface="Times New Roman" panose="02020603050405020304" pitchFamily="18" charset="0"/>
                <a:ea typeface="Times New Roman" panose="02020603050405020304" pitchFamily="18" charset="0"/>
              </a:rPr>
              <a:t>The 4 Stages of Psychological Safety: Defining the Path to Inclusion and Innovation </a:t>
            </a:r>
            <a:r>
              <a:rPr lang="en-US" sz="1800" dirty="0">
                <a:effectLst/>
                <a:latin typeface="Times New Roman" panose="02020603050405020304" pitchFamily="18" charset="0"/>
                <a:ea typeface="Times New Roman" panose="02020603050405020304" pitchFamily="18" charset="0"/>
              </a:rPr>
              <a:t>by Dr. Timothy Clark</a:t>
            </a:r>
            <a:endParaRPr lang="en-US" dirty="0"/>
          </a:p>
        </p:txBody>
      </p:sp>
      <p:pic>
        <p:nvPicPr>
          <p:cNvPr id="12290" name="Picture 2" descr="Cute Dog&quot; Images – Browse 41,073 Stock Photos, Vectors, and Video | Adobe  Stock">
            <a:extLst>
              <a:ext uri="{FF2B5EF4-FFF2-40B4-BE49-F238E27FC236}">
                <a16:creationId xmlns:a16="http://schemas.microsoft.com/office/drawing/2014/main" id="{6E91D285-205A-A671-A8E7-87E56D3D909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21426" y="4497233"/>
            <a:ext cx="2701949" cy="1801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5195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E6D0E-5B47-A09B-80DB-E83FAE9DC12A}"/>
              </a:ext>
            </a:extLst>
          </p:cNvPr>
          <p:cNvSpPr>
            <a:spLocks noGrp="1"/>
          </p:cNvSpPr>
          <p:nvPr>
            <p:ph type="title"/>
          </p:nvPr>
        </p:nvSpPr>
        <p:spPr/>
        <p:txBody>
          <a:bodyPr/>
          <a:lstStyle/>
          <a:p>
            <a:r>
              <a:rPr lang="en-US" dirty="0"/>
              <a:t>Belonging</a:t>
            </a:r>
          </a:p>
        </p:txBody>
      </p:sp>
      <p:sp>
        <p:nvSpPr>
          <p:cNvPr id="3" name="Content Placeholder 2">
            <a:extLst>
              <a:ext uri="{FF2B5EF4-FFF2-40B4-BE49-F238E27FC236}">
                <a16:creationId xmlns:a16="http://schemas.microsoft.com/office/drawing/2014/main" id="{04811839-A3E5-0A59-9D4A-B8789C9647F7}"/>
              </a:ext>
            </a:extLst>
          </p:cNvPr>
          <p:cNvSpPr>
            <a:spLocks noGrp="1"/>
          </p:cNvSpPr>
          <p:nvPr>
            <p:ph idx="1"/>
          </p:nvPr>
        </p:nvSpPr>
        <p:spPr>
          <a:xfrm>
            <a:off x="1216908" y="1825625"/>
            <a:ext cx="10136891" cy="3812029"/>
          </a:xfrm>
        </p:spPr>
        <p:txBody>
          <a:bodyPr/>
          <a:lstStyle/>
          <a:p>
            <a:pPr marL="0" marR="0" indent="0">
              <a:lnSpc>
                <a:spcPct val="107000"/>
              </a:lnSpc>
              <a:spcBef>
                <a:spcPts val="0"/>
              </a:spcBef>
              <a:spcAft>
                <a:spcPts val="800"/>
              </a:spcAft>
              <a:buNone/>
            </a:pPr>
            <a:r>
              <a:rPr lang="en-US" sz="2400" kern="100" dirty="0">
                <a:ea typeface="Aptos" panose="020B0004020202020204" pitchFamily="34" charset="0"/>
                <a:cs typeface="Times New Roman" panose="02020603050405020304" pitchFamily="18" charset="0"/>
              </a:rPr>
              <a:t>People</a:t>
            </a:r>
            <a:r>
              <a:rPr lang="en-US" sz="2400" kern="100" dirty="0">
                <a:effectLst/>
                <a:ea typeface="Aptos" panose="020B0004020202020204" pitchFamily="34" charset="0"/>
                <a:cs typeface="Times New Roman" panose="02020603050405020304" pitchFamily="18" charset="0"/>
              </a:rPr>
              <a:t> assess their capacity to belong in an environment using the following six questions:</a:t>
            </a:r>
          </a:p>
          <a:p>
            <a:pPr>
              <a:lnSpc>
                <a:spcPct val="107000"/>
              </a:lnSpc>
              <a:spcBef>
                <a:spcPts val="0"/>
              </a:spcBef>
            </a:pPr>
            <a:r>
              <a:rPr lang="en-US" sz="2400" i="1" kern="100" dirty="0">
                <a:effectLst/>
                <a:ea typeface="Aptos" panose="020B0004020202020204" pitchFamily="34" charset="0"/>
                <a:cs typeface="Times New Roman" panose="02020603050405020304" pitchFamily="18" charset="0"/>
              </a:rPr>
              <a:t>Does anyone here notice me?</a:t>
            </a:r>
            <a:endParaRPr lang="en-US" sz="2400" kern="100" dirty="0">
              <a:ea typeface="Aptos" panose="020B0004020202020204" pitchFamily="34" charset="0"/>
              <a:cs typeface="Times New Roman" panose="02020603050405020304" pitchFamily="18" charset="0"/>
            </a:endParaRPr>
          </a:p>
          <a:p>
            <a:pPr>
              <a:lnSpc>
                <a:spcPct val="107000"/>
              </a:lnSpc>
              <a:spcBef>
                <a:spcPts val="0"/>
              </a:spcBef>
            </a:pPr>
            <a:r>
              <a:rPr lang="en-US" sz="2400" i="1" kern="100" dirty="0">
                <a:effectLst/>
                <a:ea typeface="Aptos" panose="020B0004020202020204" pitchFamily="34" charset="0"/>
                <a:cs typeface="Times New Roman" panose="02020603050405020304" pitchFamily="18" charset="0"/>
              </a:rPr>
              <a:t>Are there people here I can connect with?</a:t>
            </a:r>
            <a:endParaRPr lang="en-US" sz="2400" kern="100" dirty="0">
              <a:ea typeface="Aptos" panose="020B0004020202020204" pitchFamily="34" charset="0"/>
              <a:cs typeface="Times New Roman" panose="02020603050405020304" pitchFamily="18" charset="0"/>
            </a:endParaRPr>
          </a:p>
          <a:p>
            <a:pPr>
              <a:lnSpc>
                <a:spcPct val="107000"/>
              </a:lnSpc>
              <a:spcBef>
                <a:spcPts val="0"/>
              </a:spcBef>
            </a:pPr>
            <a:r>
              <a:rPr lang="en-US" sz="2400" i="1" kern="100" dirty="0">
                <a:effectLst/>
                <a:ea typeface="Aptos" panose="020B0004020202020204" pitchFamily="34" charset="0"/>
                <a:cs typeface="Times New Roman" panose="02020603050405020304" pitchFamily="18" charset="0"/>
              </a:rPr>
              <a:t>Do people here value people like me?</a:t>
            </a:r>
            <a:endParaRPr lang="en-US" sz="2400" kern="100" dirty="0">
              <a:ea typeface="Aptos" panose="020B0004020202020204" pitchFamily="34" charset="0"/>
              <a:cs typeface="Times New Roman" panose="02020603050405020304" pitchFamily="18" charset="0"/>
            </a:endParaRPr>
          </a:p>
          <a:p>
            <a:pPr>
              <a:lnSpc>
                <a:spcPct val="107000"/>
              </a:lnSpc>
              <a:spcBef>
                <a:spcPts val="0"/>
              </a:spcBef>
            </a:pPr>
            <a:r>
              <a:rPr lang="en-US" sz="2400" i="1" kern="100" dirty="0">
                <a:effectLst/>
                <a:ea typeface="Aptos" panose="020B0004020202020204" pitchFamily="34" charset="0"/>
                <a:cs typeface="Times New Roman" panose="02020603050405020304" pitchFamily="18" charset="0"/>
              </a:rPr>
              <a:t>Do I want to belong here?</a:t>
            </a:r>
            <a:endParaRPr lang="en-US" sz="2400" kern="100" dirty="0">
              <a:ea typeface="Aptos" panose="020B0004020202020204" pitchFamily="34" charset="0"/>
              <a:cs typeface="Times New Roman" panose="02020603050405020304" pitchFamily="18" charset="0"/>
            </a:endParaRPr>
          </a:p>
          <a:p>
            <a:pPr>
              <a:lnSpc>
                <a:spcPct val="107000"/>
              </a:lnSpc>
              <a:spcBef>
                <a:spcPts val="0"/>
              </a:spcBef>
            </a:pPr>
            <a:r>
              <a:rPr lang="en-US" sz="2400" i="1" kern="100" dirty="0">
                <a:effectLst/>
                <a:ea typeface="Aptos" panose="020B0004020202020204" pitchFamily="34" charset="0"/>
                <a:cs typeface="Times New Roman" panose="02020603050405020304" pitchFamily="18" charset="0"/>
              </a:rPr>
              <a:t>Could I be more than a stereotype here?</a:t>
            </a:r>
            <a:endParaRPr lang="en-US" sz="2400" kern="100" dirty="0">
              <a:ea typeface="Aptos" panose="020B0004020202020204" pitchFamily="34" charset="0"/>
              <a:cs typeface="Times New Roman" panose="02020603050405020304" pitchFamily="18" charset="0"/>
            </a:endParaRPr>
          </a:p>
          <a:p>
            <a:pPr>
              <a:lnSpc>
                <a:spcPct val="107000"/>
              </a:lnSpc>
              <a:spcBef>
                <a:spcPts val="0"/>
              </a:spcBef>
            </a:pPr>
            <a:r>
              <a:rPr lang="en-US" sz="2400" i="1" kern="100" dirty="0">
                <a:effectLst/>
                <a:ea typeface="Aptos" panose="020B0004020202020204" pitchFamily="34" charset="0"/>
                <a:cs typeface="Times New Roman" panose="02020603050405020304" pitchFamily="18" charset="0"/>
              </a:rPr>
              <a:t>Are people like me compatible with this setting?</a:t>
            </a:r>
            <a:endParaRPr lang="en-US" sz="2400" kern="100" dirty="0">
              <a:effectLst/>
              <a:ea typeface="Aptos" panose="020B0004020202020204" pitchFamily="34" charset="0"/>
              <a:cs typeface="Times New Roman" panose="02020603050405020304" pitchFamily="18" charset="0"/>
            </a:endParaRPr>
          </a:p>
          <a:p>
            <a:pPr marL="0" indent="0">
              <a:buNone/>
            </a:pPr>
            <a:endParaRPr lang="en-US" dirty="0"/>
          </a:p>
        </p:txBody>
      </p:sp>
      <p:sp>
        <p:nvSpPr>
          <p:cNvPr id="4" name="TextBox 3">
            <a:extLst>
              <a:ext uri="{FF2B5EF4-FFF2-40B4-BE49-F238E27FC236}">
                <a16:creationId xmlns:a16="http://schemas.microsoft.com/office/drawing/2014/main" id="{2239ED04-D03E-348E-5097-29348BBF8FB1}"/>
              </a:ext>
            </a:extLst>
          </p:cNvPr>
          <p:cNvSpPr txBox="1"/>
          <p:nvPr/>
        </p:nvSpPr>
        <p:spPr>
          <a:xfrm>
            <a:off x="1161907" y="6070791"/>
            <a:ext cx="7514942" cy="369332"/>
          </a:xfrm>
          <a:prstGeom prst="rect">
            <a:avLst/>
          </a:prstGeom>
          <a:noFill/>
        </p:spPr>
        <p:txBody>
          <a:bodyPr wrap="none" rtlCol="0">
            <a:spAutoFit/>
          </a:bodyPr>
          <a:lstStyle/>
          <a:p>
            <a:r>
              <a:rPr lang="en-US" dirty="0"/>
              <a:t>Source: </a:t>
            </a:r>
            <a:r>
              <a:rPr lang="en-US" sz="1800" i="1" dirty="0">
                <a:effectLst/>
                <a:ea typeface="Aptos" panose="020B0004020202020204" pitchFamily="34" charset="0"/>
              </a:rPr>
              <a:t>The Many Questions of Belonging </a:t>
            </a:r>
            <a:r>
              <a:rPr lang="en-US" sz="1800" dirty="0">
                <a:effectLst/>
                <a:ea typeface="Aptos" panose="020B0004020202020204" pitchFamily="34" charset="0"/>
              </a:rPr>
              <a:t>by Greg Walton and Shannon Brady</a:t>
            </a:r>
            <a:r>
              <a:rPr lang="en-US" sz="1800" dirty="0">
                <a:effectLst/>
                <a:latin typeface="Calibri" panose="020F0502020204030204" pitchFamily="34" charset="0"/>
                <a:ea typeface="Aptos" panose="020B0004020202020204" pitchFamily="34" charset="0"/>
              </a:rPr>
              <a:t> </a:t>
            </a:r>
            <a:endParaRPr lang="en-US" dirty="0"/>
          </a:p>
        </p:txBody>
      </p:sp>
      <p:pic>
        <p:nvPicPr>
          <p:cNvPr id="14338" name="Picture 2" descr="National Dog Day 2021: Science Explains What Makes Your Dog So Cute - WSJ">
            <a:extLst>
              <a:ext uri="{FF2B5EF4-FFF2-40B4-BE49-F238E27FC236}">
                <a16:creationId xmlns:a16="http://schemas.microsoft.com/office/drawing/2014/main" id="{C058A1C8-3D85-53E2-A450-F85C390B3405}"/>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874897" y="2626322"/>
            <a:ext cx="2717815" cy="4076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2029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FD93F-F381-5716-24E7-97FCC427CC11}"/>
              </a:ext>
            </a:extLst>
          </p:cNvPr>
          <p:cNvSpPr>
            <a:spLocks noGrp="1"/>
          </p:cNvSpPr>
          <p:nvPr>
            <p:ph type="title"/>
          </p:nvPr>
        </p:nvSpPr>
        <p:spPr>
          <a:xfrm>
            <a:off x="576943" y="241372"/>
            <a:ext cx="10515600" cy="988754"/>
          </a:xfrm>
        </p:spPr>
        <p:txBody>
          <a:bodyPr>
            <a:normAutofit fontScale="90000"/>
          </a:bodyPr>
          <a:lstStyle/>
          <a:p>
            <a:r>
              <a:rPr lang="en-US" dirty="0"/>
              <a:t>American Bar Association</a:t>
            </a:r>
            <a:br>
              <a:rPr lang="en-US" dirty="0"/>
            </a:br>
            <a:r>
              <a:rPr lang="en-US" dirty="0"/>
              <a:t>Model Rules of Professional Conduct</a:t>
            </a:r>
          </a:p>
        </p:txBody>
      </p:sp>
      <p:sp>
        <p:nvSpPr>
          <p:cNvPr id="3" name="Content Placeholder 2">
            <a:extLst>
              <a:ext uri="{FF2B5EF4-FFF2-40B4-BE49-F238E27FC236}">
                <a16:creationId xmlns:a16="http://schemas.microsoft.com/office/drawing/2014/main" id="{C1851697-3F4A-117B-35D3-B7CF9CE5452D}"/>
              </a:ext>
            </a:extLst>
          </p:cNvPr>
          <p:cNvSpPr>
            <a:spLocks noGrp="1"/>
          </p:cNvSpPr>
          <p:nvPr>
            <p:ph idx="1"/>
          </p:nvPr>
        </p:nvSpPr>
        <p:spPr>
          <a:xfrm>
            <a:off x="838200" y="1353880"/>
            <a:ext cx="11062750" cy="5504120"/>
          </a:xfrm>
        </p:spPr>
        <p:txBody>
          <a:bodyPr>
            <a:normAutofit/>
          </a:bodyPr>
          <a:lstStyle/>
          <a:p>
            <a:pPr marL="0" indent="0">
              <a:buNone/>
            </a:pPr>
            <a:r>
              <a:rPr lang="en-US" b="1" dirty="0"/>
              <a:t>Rule 1.1 Competence</a:t>
            </a:r>
          </a:p>
          <a:p>
            <a:pPr marL="457200" lvl="1" indent="0">
              <a:buNone/>
            </a:pPr>
            <a:r>
              <a:rPr lang="en-US" sz="2800" dirty="0"/>
              <a:t>A lawyer shall </a:t>
            </a:r>
            <a:r>
              <a:rPr lang="en-US" sz="2800" b="1" dirty="0"/>
              <a:t>provide competent representation </a:t>
            </a:r>
            <a:r>
              <a:rPr lang="en-US" sz="2800" dirty="0"/>
              <a:t>to a client. Competent representation requires the legal knowledge, skill, thoroughness and preparation reasonably necessary for the representation.</a:t>
            </a:r>
            <a:br>
              <a:rPr lang="en-US" sz="2800" dirty="0"/>
            </a:br>
            <a:endParaRPr lang="en-US" sz="2800" dirty="0"/>
          </a:p>
          <a:p>
            <a:pPr marL="0" indent="0">
              <a:buNone/>
            </a:pPr>
            <a:r>
              <a:rPr lang="en-US" b="1" dirty="0"/>
              <a:t>Rule 1.2 Scope of Representation &amp; Allocation of Authority Between Client &amp; Lawyer</a:t>
            </a:r>
            <a:r>
              <a:rPr lang="en-US" dirty="0"/>
              <a:t> (excerpts) </a:t>
            </a:r>
          </a:p>
          <a:p>
            <a:pPr marL="457200" lvl="1" indent="0">
              <a:buNone/>
            </a:pPr>
            <a:r>
              <a:rPr lang="en-US" sz="2800" dirty="0"/>
              <a:t>a) a lawyer shall </a:t>
            </a:r>
            <a:r>
              <a:rPr lang="en-US" sz="2800" b="1" dirty="0"/>
              <a:t>abide by a client's decisions </a:t>
            </a:r>
            <a:r>
              <a:rPr lang="en-US" sz="2800" dirty="0"/>
              <a:t>concerning the objectives of representation</a:t>
            </a:r>
          </a:p>
          <a:p>
            <a:pPr marL="457200" lvl="1" indent="0">
              <a:buNone/>
            </a:pPr>
            <a:r>
              <a:rPr lang="en-US" sz="2800" dirty="0"/>
              <a:t>b) A </a:t>
            </a:r>
            <a:r>
              <a:rPr lang="en-US" sz="2800" b="1" dirty="0"/>
              <a:t>lawyer's representation </a:t>
            </a:r>
            <a:r>
              <a:rPr lang="en-US" sz="2800" dirty="0"/>
              <a:t>of a client, including representation by appointment, </a:t>
            </a:r>
            <a:r>
              <a:rPr lang="en-US" sz="2800" b="1" dirty="0"/>
              <a:t>does not constitute an endorsement of the client's political, economic, social or moral views or activities</a:t>
            </a:r>
            <a:r>
              <a:rPr lang="en-US" sz="2800" dirty="0"/>
              <a:t>.</a:t>
            </a:r>
          </a:p>
        </p:txBody>
      </p:sp>
    </p:spTree>
    <p:extLst>
      <p:ext uri="{BB962C8B-B14F-4D97-AF65-F5344CB8AC3E}">
        <p14:creationId xmlns:p14="http://schemas.microsoft.com/office/powerpoint/2010/main" val="39988744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F62495-9BFF-E9D2-EB1C-A0D5AE85F7D6}"/>
              </a:ext>
            </a:extLst>
          </p:cNvPr>
          <p:cNvSpPr>
            <a:spLocks noGrp="1"/>
          </p:cNvSpPr>
          <p:nvPr>
            <p:ph idx="1"/>
          </p:nvPr>
        </p:nvSpPr>
        <p:spPr>
          <a:xfrm>
            <a:off x="354419" y="226828"/>
            <a:ext cx="11554045" cy="6631172"/>
          </a:xfrm>
        </p:spPr>
        <p:txBody>
          <a:bodyPr>
            <a:normAutofit/>
          </a:bodyPr>
          <a:lstStyle/>
          <a:p>
            <a:pPr marL="0" indent="0">
              <a:buNone/>
            </a:pPr>
            <a:r>
              <a:rPr lang="en-US" b="1" dirty="0"/>
              <a:t>Rule 1.3 Diligence</a:t>
            </a:r>
          </a:p>
          <a:p>
            <a:pPr marL="457200" lvl="1" indent="0">
              <a:buNone/>
            </a:pPr>
            <a:r>
              <a:rPr lang="en-US" dirty="0"/>
              <a:t>A lawyer shall </a:t>
            </a:r>
            <a:r>
              <a:rPr lang="en-US" b="1" dirty="0"/>
              <a:t>act with reasonable diligence and promptness</a:t>
            </a:r>
            <a:r>
              <a:rPr lang="en-US" dirty="0"/>
              <a:t> in representing a client</a:t>
            </a:r>
            <a:br>
              <a:rPr lang="en-US" dirty="0"/>
            </a:br>
            <a:endParaRPr lang="en-US" dirty="0"/>
          </a:p>
          <a:p>
            <a:pPr marL="0" indent="0">
              <a:buNone/>
            </a:pPr>
            <a:r>
              <a:rPr lang="en-US" b="1" dirty="0"/>
              <a:t>Rule 1.4 Communication </a:t>
            </a:r>
            <a:r>
              <a:rPr lang="en-US" dirty="0"/>
              <a:t>(excerpts) </a:t>
            </a:r>
            <a:br>
              <a:rPr lang="en-US" dirty="0"/>
            </a:br>
            <a:endParaRPr lang="en-US" b="1" dirty="0"/>
          </a:p>
          <a:p>
            <a:pPr marL="457200" lvl="1" indent="0" fontAlgn="base">
              <a:buNone/>
            </a:pPr>
            <a:r>
              <a:rPr lang="en-US" b="0" i="0" dirty="0">
                <a:solidFill>
                  <a:srgbClr val="444444"/>
                </a:solidFill>
                <a:effectLst/>
              </a:rPr>
              <a:t>(a) A lawyer shall:</a:t>
            </a:r>
          </a:p>
          <a:p>
            <a:pPr marL="914400" lvl="2" indent="0" fontAlgn="base">
              <a:buNone/>
            </a:pPr>
            <a:r>
              <a:rPr lang="en-US" sz="2400" b="0" i="0" dirty="0">
                <a:solidFill>
                  <a:srgbClr val="444444"/>
                </a:solidFill>
                <a:effectLst/>
              </a:rPr>
              <a:t>1) promptly inform the client of any decision or circumstance;</a:t>
            </a:r>
          </a:p>
          <a:p>
            <a:pPr marL="914400" lvl="2" indent="0" fontAlgn="base">
              <a:buNone/>
            </a:pPr>
            <a:r>
              <a:rPr lang="en-US" sz="2400" b="0" i="0" dirty="0">
                <a:solidFill>
                  <a:srgbClr val="444444"/>
                </a:solidFill>
                <a:effectLst/>
              </a:rPr>
              <a:t>(2) reasonably consult with the client about the means by which the client's objectives are to be accomplished;</a:t>
            </a:r>
          </a:p>
          <a:p>
            <a:pPr marL="914400" lvl="2" indent="0" fontAlgn="base">
              <a:buNone/>
            </a:pPr>
            <a:r>
              <a:rPr lang="en-US" sz="2400" b="0" i="0" dirty="0">
                <a:solidFill>
                  <a:srgbClr val="444444"/>
                </a:solidFill>
                <a:effectLst/>
              </a:rPr>
              <a:t>(3) </a:t>
            </a:r>
            <a:r>
              <a:rPr lang="en-US" sz="2400" b="1" i="0" dirty="0">
                <a:solidFill>
                  <a:srgbClr val="444444"/>
                </a:solidFill>
                <a:effectLst/>
              </a:rPr>
              <a:t>keep the client reasonably informed</a:t>
            </a:r>
            <a:r>
              <a:rPr lang="en-US" sz="2400" b="0" i="0" dirty="0">
                <a:solidFill>
                  <a:srgbClr val="444444"/>
                </a:solidFill>
                <a:effectLst/>
              </a:rPr>
              <a:t> about the status of the matter;</a:t>
            </a:r>
          </a:p>
          <a:p>
            <a:pPr marL="914400" lvl="2" indent="0" fontAlgn="base">
              <a:buNone/>
            </a:pPr>
            <a:r>
              <a:rPr lang="en-US" sz="2400" b="0" i="0" dirty="0">
                <a:solidFill>
                  <a:srgbClr val="444444"/>
                </a:solidFill>
                <a:effectLst/>
              </a:rPr>
              <a:t>(4) promptly comply with reasonable requests for information; and</a:t>
            </a:r>
          </a:p>
          <a:p>
            <a:pPr marL="914400" lvl="2" indent="0" fontAlgn="base">
              <a:buNone/>
            </a:pPr>
            <a:r>
              <a:rPr lang="en-US" sz="2400" b="0" i="0" dirty="0">
                <a:solidFill>
                  <a:srgbClr val="444444"/>
                </a:solidFill>
                <a:effectLst/>
              </a:rPr>
              <a:t>(5) consult with the client about any relevant limitation on the lawyer's conduct when the lawyer knows that the client expects assistance not permitted by the Rules of Professional Conduct or other law.</a:t>
            </a:r>
            <a:br>
              <a:rPr lang="en-US" sz="2400" b="0" i="0" dirty="0">
                <a:solidFill>
                  <a:srgbClr val="444444"/>
                </a:solidFill>
                <a:effectLst/>
              </a:rPr>
            </a:br>
            <a:endParaRPr lang="en-US" sz="2400" b="0" i="0" dirty="0">
              <a:solidFill>
                <a:srgbClr val="444444"/>
              </a:solidFill>
              <a:effectLst/>
            </a:endParaRPr>
          </a:p>
          <a:p>
            <a:pPr marL="457200" lvl="1" indent="0" fontAlgn="base">
              <a:buNone/>
            </a:pPr>
            <a:r>
              <a:rPr lang="en-US" b="0" i="0" dirty="0">
                <a:solidFill>
                  <a:srgbClr val="444444"/>
                </a:solidFill>
                <a:effectLst/>
              </a:rPr>
              <a:t>(b) A lawyer shall </a:t>
            </a:r>
            <a:r>
              <a:rPr lang="en-US" b="1" i="0" dirty="0">
                <a:solidFill>
                  <a:srgbClr val="444444"/>
                </a:solidFill>
                <a:effectLst/>
              </a:rPr>
              <a:t>explain a matter to the extent reasonably necessary to permit the client to make informed decisions</a:t>
            </a:r>
            <a:r>
              <a:rPr lang="en-US" b="0" i="0" dirty="0">
                <a:solidFill>
                  <a:srgbClr val="444444"/>
                </a:solidFill>
                <a:effectLst/>
              </a:rPr>
              <a:t> regarding the representation.</a:t>
            </a:r>
          </a:p>
          <a:p>
            <a:pPr marL="0" indent="0">
              <a:buNone/>
            </a:pPr>
            <a:endParaRPr lang="en-US" dirty="0"/>
          </a:p>
        </p:txBody>
      </p:sp>
    </p:spTree>
    <p:extLst>
      <p:ext uri="{BB962C8B-B14F-4D97-AF65-F5344CB8AC3E}">
        <p14:creationId xmlns:p14="http://schemas.microsoft.com/office/powerpoint/2010/main" val="27881435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1529" y="0"/>
            <a:ext cx="10515600" cy="1325563"/>
          </a:xfrm>
        </p:spPr>
        <p:txBody>
          <a:bodyPr>
            <a:normAutofit/>
          </a:bodyPr>
          <a:lstStyle/>
          <a:p>
            <a:r>
              <a:rPr lang="en-US" i="1" dirty="0"/>
              <a:t>Foundations for Practice</a:t>
            </a:r>
            <a:r>
              <a:rPr lang="en-US" dirty="0"/>
              <a:t> Report</a:t>
            </a:r>
            <a:br>
              <a:rPr lang="en-US" dirty="0"/>
            </a:br>
            <a:r>
              <a:rPr lang="en-US" sz="2400" dirty="0"/>
              <a:t>(</a:t>
            </a:r>
            <a:r>
              <a:rPr lang="en-US" sz="2400" dirty="0" err="1"/>
              <a:t>Gerkman</a:t>
            </a:r>
            <a:r>
              <a:rPr lang="en-US" sz="2400" dirty="0"/>
              <a:t> &amp; Cornett, IAALS, 2016)</a:t>
            </a:r>
          </a:p>
        </p:txBody>
      </p:sp>
      <p:sp>
        <p:nvSpPr>
          <p:cNvPr id="3" name="Content Placeholder 2"/>
          <p:cNvSpPr>
            <a:spLocks noGrp="1"/>
          </p:cNvSpPr>
          <p:nvPr>
            <p:ph idx="1"/>
          </p:nvPr>
        </p:nvSpPr>
        <p:spPr>
          <a:xfrm>
            <a:off x="336883" y="1364198"/>
            <a:ext cx="11855117" cy="5384331"/>
          </a:xfrm>
        </p:spPr>
        <p:txBody>
          <a:bodyPr>
            <a:normAutofit/>
          </a:bodyPr>
          <a:lstStyle/>
          <a:p>
            <a:r>
              <a:rPr lang="en-US" sz="3600" dirty="0"/>
              <a:t>Survey of 24,137 Lawyers</a:t>
            </a:r>
            <a:br>
              <a:rPr lang="en-US" sz="3600" dirty="0"/>
            </a:br>
            <a:endParaRPr lang="en-US" sz="3600" dirty="0">
              <a:solidFill>
                <a:srgbClr val="D60093"/>
              </a:solidFill>
            </a:endParaRPr>
          </a:p>
          <a:p>
            <a:r>
              <a:rPr lang="en-US" sz="3600" dirty="0"/>
              <a:t>Blend of Legal Skills, Professional &amp; Character Competencies</a:t>
            </a:r>
            <a:br>
              <a:rPr lang="en-US" sz="3600" dirty="0"/>
            </a:br>
            <a:endParaRPr lang="en-US" sz="3600" dirty="0"/>
          </a:p>
          <a:p>
            <a:pPr lvl="1"/>
            <a:r>
              <a:rPr lang="en-US" sz="3600" dirty="0"/>
              <a:t>Character Attributes</a:t>
            </a:r>
          </a:p>
          <a:p>
            <a:pPr lvl="1"/>
            <a:r>
              <a:rPr lang="en-US" sz="3600" dirty="0"/>
              <a:t>Self-Care &amp; Self-Regulation Skills</a:t>
            </a:r>
          </a:p>
          <a:p>
            <a:pPr lvl="1"/>
            <a:r>
              <a:rPr lang="en-US" sz="3600" dirty="0"/>
              <a:t>Collaboration Competencies</a:t>
            </a:r>
          </a:p>
        </p:txBody>
      </p:sp>
      <p:pic>
        <p:nvPicPr>
          <p:cNvPr id="5" name="Picture 4">
            <a:extLst>
              <a:ext uri="{FF2B5EF4-FFF2-40B4-BE49-F238E27FC236}">
                <a16:creationId xmlns:a16="http://schemas.microsoft.com/office/drawing/2014/main" id="{45416AAE-47A1-4521-8837-66F5AC67A7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8266775" y="3478845"/>
            <a:ext cx="2347655" cy="3148196"/>
          </a:xfrm>
          <a:prstGeom prst="rect">
            <a:avLst/>
          </a:prstGeom>
        </p:spPr>
      </p:pic>
    </p:spTree>
    <p:extLst>
      <p:ext uri="{BB962C8B-B14F-4D97-AF65-F5344CB8AC3E}">
        <p14:creationId xmlns:p14="http://schemas.microsoft.com/office/powerpoint/2010/main" val="1023716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104" y="234356"/>
            <a:ext cx="12087896" cy="845824"/>
          </a:xfrm>
        </p:spPr>
        <p:txBody>
          <a:bodyPr>
            <a:normAutofit/>
          </a:bodyPr>
          <a:lstStyle/>
          <a:p>
            <a:r>
              <a:rPr lang="en-US" sz="4800" i="1" dirty="0"/>
              <a:t>Foundations</a:t>
            </a:r>
            <a:r>
              <a:rPr lang="en-US" sz="4800" dirty="0"/>
              <a:t> Report Characteristics</a:t>
            </a:r>
          </a:p>
        </p:txBody>
      </p:sp>
      <p:sp>
        <p:nvSpPr>
          <p:cNvPr id="3" name="Content Placeholder 2"/>
          <p:cNvSpPr>
            <a:spLocks noGrp="1"/>
          </p:cNvSpPr>
          <p:nvPr>
            <p:ph sz="half" idx="1"/>
          </p:nvPr>
        </p:nvSpPr>
        <p:spPr>
          <a:xfrm>
            <a:off x="104103" y="1132113"/>
            <a:ext cx="6167907" cy="5661491"/>
          </a:xfrm>
        </p:spPr>
        <p:txBody>
          <a:bodyPr>
            <a:noAutofit/>
          </a:bodyPr>
          <a:lstStyle/>
          <a:p>
            <a:pPr marL="0" lvl="0" indent="0">
              <a:buNone/>
            </a:pPr>
            <a:r>
              <a:rPr lang="en-US" sz="3600" dirty="0"/>
              <a:t>Character Attributes</a:t>
            </a:r>
          </a:p>
          <a:p>
            <a:pPr lvl="1"/>
            <a:r>
              <a:rPr lang="en-US" sz="2800" dirty="0"/>
              <a:t>Self-awareness (Strengths, Weaknesses, Boundaries, Preferences, Sphere of Control)</a:t>
            </a:r>
          </a:p>
          <a:p>
            <a:pPr lvl="1"/>
            <a:r>
              <a:rPr lang="en-US" sz="2800" dirty="0"/>
              <a:t>Intellectual Curiosity</a:t>
            </a:r>
          </a:p>
          <a:p>
            <a:pPr lvl="1"/>
            <a:r>
              <a:rPr lang="en-US" sz="2800" dirty="0"/>
              <a:t>Resourcefulness</a:t>
            </a:r>
          </a:p>
          <a:p>
            <a:pPr lvl="1"/>
            <a:r>
              <a:rPr lang="en-US" sz="2800" dirty="0"/>
              <a:t>Flexibility &amp;  Adaptability</a:t>
            </a:r>
          </a:p>
          <a:p>
            <a:pPr lvl="1"/>
            <a:r>
              <a:rPr lang="en-US" sz="2800" dirty="0"/>
              <a:t>Strong Moral Compass </a:t>
            </a:r>
          </a:p>
          <a:p>
            <a:pPr lvl="1"/>
            <a:r>
              <a:rPr lang="en-US" sz="2800" dirty="0"/>
              <a:t>Decision-making under Pressure</a:t>
            </a:r>
          </a:p>
          <a:p>
            <a:pPr lvl="1"/>
            <a:r>
              <a:rPr lang="en-US" sz="2800" dirty="0"/>
              <a:t>Handle Dissatisfaction Appropriately</a:t>
            </a:r>
          </a:p>
          <a:p>
            <a:pPr lvl="1"/>
            <a:r>
              <a:rPr lang="en-US" sz="2800" dirty="0"/>
              <a:t>Ownership of &amp; Passion for Work</a:t>
            </a:r>
          </a:p>
          <a:p>
            <a:pPr lvl="1"/>
            <a:r>
              <a:rPr lang="en-US" sz="2800" dirty="0"/>
              <a:t>Commitment to Excellence</a:t>
            </a:r>
          </a:p>
          <a:p>
            <a:pPr lvl="1"/>
            <a:endParaRPr lang="en-US" sz="2800" dirty="0"/>
          </a:p>
          <a:p>
            <a:pPr lvl="1"/>
            <a:endParaRPr lang="en-US" sz="2800" dirty="0"/>
          </a:p>
          <a:p>
            <a:endParaRPr lang="en-US" dirty="0"/>
          </a:p>
        </p:txBody>
      </p:sp>
      <p:sp>
        <p:nvSpPr>
          <p:cNvPr id="4" name="Content Placeholder 3"/>
          <p:cNvSpPr>
            <a:spLocks noGrp="1"/>
          </p:cNvSpPr>
          <p:nvPr>
            <p:ph sz="half" idx="2"/>
          </p:nvPr>
        </p:nvSpPr>
        <p:spPr>
          <a:xfrm>
            <a:off x="5929111" y="1132113"/>
            <a:ext cx="6367664" cy="5661492"/>
          </a:xfrm>
        </p:spPr>
        <p:txBody>
          <a:bodyPr>
            <a:noAutofit/>
          </a:bodyPr>
          <a:lstStyle/>
          <a:p>
            <a:pPr marL="0" lvl="0" indent="0">
              <a:buNone/>
            </a:pPr>
            <a:r>
              <a:rPr lang="en-US" sz="3600" dirty="0"/>
              <a:t>Self-Care/Self-Regulation Skills</a:t>
            </a:r>
          </a:p>
          <a:p>
            <a:pPr lvl="1"/>
            <a:r>
              <a:rPr lang="en-US" sz="2800" dirty="0"/>
              <a:t>Energy</a:t>
            </a:r>
          </a:p>
          <a:p>
            <a:pPr lvl="1"/>
            <a:r>
              <a:rPr lang="en-US" sz="2800" dirty="0"/>
              <a:t>Optimism</a:t>
            </a:r>
          </a:p>
          <a:p>
            <a:pPr lvl="1"/>
            <a:r>
              <a:rPr lang="en-US" sz="2800" dirty="0"/>
              <a:t>Resilience </a:t>
            </a:r>
          </a:p>
          <a:p>
            <a:pPr lvl="1"/>
            <a:r>
              <a:rPr lang="en-US" sz="2800" dirty="0"/>
              <a:t>Stress Management</a:t>
            </a:r>
          </a:p>
          <a:p>
            <a:pPr marL="0" lvl="0" indent="0">
              <a:buNone/>
            </a:pPr>
            <a:endParaRPr lang="en-US" sz="3600" dirty="0">
              <a:solidFill>
                <a:srgbClr val="A80499"/>
              </a:solidFill>
            </a:endParaRPr>
          </a:p>
        </p:txBody>
      </p:sp>
      <p:pic>
        <p:nvPicPr>
          <p:cNvPr id="7" name="Picture 6">
            <a:extLst>
              <a:ext uri="{FF2B5EF4-FFF2-40B4-BE49-F238E27FC236}">
                <a16:creationId xmlns:a16="http://schemas.microsoft.com/office/drawing/2014/main" id="{77FD4682-257F-4BDC-A20A-54DC304F1A8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9412" t="3960" r="18569"/>
          <a:stretch/>
        </p:blipFill>
        <p:spPr>
          <a:xfrm>
            <a:off x="7606393" y="3962858"/>
            <a:ext cx="2016578" cy="2778814"/>
          </a:xfrm>
          <a:prstGeom prst="rect">
            <a:avLst/>
          </a:prstGeom>
        </p:spPr>
      </p:pic>
    </p:spTree>
    <p:extLst>
      <p:ext uri="{BB962C8B-B14F-4D97-AF65-F5344CB8AC3E}">
        <p14:creationId xmlns:p14="http://schemas.microsoft.com/office/powerpoint/2010/main" val="2251280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5F94F80-D577-4137-AE42-1308F2104752}"/>
              </a:ext>
            </a:extLst>
          </p:cNvPr>
          <p:cNvSpPr>
            <a:spLocks noGrp="1"/>
          </p:cNvSpPr>
          <p:nvPr>
            <p:ph type="title"/>
          </p:nvPr>
        </p:nvSpPr>
        <p:spPr>
          <a:xfrm>
            <a:off x="136070" y="18255"/>
            <a:ext cx="12055929" cy="1325563"/>
          </a:xfrm>
        </p:spPr>
        <p:txBody>
          <a:bodyPr>
            <a:normAutofit/>
          </a:bodyPr>
          <a:lstStyle/>
          <a:p>
            <a:r>
              <a:rPr lang="en-US" sz="4800" i="1" dirty="0"/>
              <a:t>Foundations</a:t>
            </a:r>
            <a:r>
              <a:rPr lang="en-US" sz="4800" dirty="0"/>
              <a:t> Report Characteristics</a:t>
            </a:r>
          </a:p>
        </p:txBody>
      </p:sp>
      <p:sp>
        <p:nvSpPr>
          <p:cNvPr id="8" name="Content Placeholder 7">
            <a:extLst>
              <a:ext uri="{FF2B5EF4-FFF2-40B4-BE49-F238E27FC236}">
                <a16:creationId xmlns:a16="http://schemas.microsoft.com/office/drawing/2014/main" id="{E081B93F-BE3B-4583-A483-9CA370AAB8D5}"/>
              </a:ext>
            </a:extLst>
          </p:cNvPr>
          <p:cNvSpPr>
            <a:spLocks noGrp="1"/>
          </p:cNvSpPr>
          <p:nvPr>
            <p:ph sz="half" idx="1"/>
          </p:nvPr>
        </p:nvSpPr>
        <p:spPr>
          <a:xfrm>
            <a:off x="391886" y="1343818"/>
            <a:ext cx="9377756" cy="5495927"/>
          </a:xfrm>
        </p:spPr>
        <p:txBody>
          <a:bodyPr>
            <a:normAutofit/>
          </a:bodyPr>
          <a:lstStyle/>
          <a:p>
            <a:pPr marL="0" lvl="0" indent="0">
              <a:buNone/>
            </a:pPr>
            <a:r>
              <a:rPr lang="en-US" sz="3600" dirty="0"/>
              <a:t>Collaboration Competencies</a:t>
            </a:r>
          </a:p>
          <a:p>
            <a:pPr lvl="1"/>
            <a:r>
              <a:rPr lang="en-US" sz="2800" dirty="0"/>
              <a:t>Positive Professional Relationships</a:t>
            </a:r>
          </a:p>
          <a:p>
            <a:pPr lvl="1"/>
            <a:r>
              <a:rPr lang="en-US" sz="2800" dirty="0"/>
              <a:t>Work Cooperatively &amp; Collaboratively as Part of a Team</a:t>
            </a:r>
          </a:p>
          <a:p>
            <a:pPr lvl="1"/>
            <a:r>
              <a:rPr lang="en-US" sz="2800" dirty="0"/>
              <a:t>Express Disagreement Thoughtfully and Respectfully</a:t>
            </a:r>
          </a:p>
          <a:p>
            <a:pPr lvl="1"/>
            <a:r>
              <a:rPr lang="en-US" sz="2800" dirty="0"/>
              <a:t>Integrity, Courtesy, Respect, Tact &amp; Diplomacy </a:t>
            </a:r>
          </a:p>
          <a:p>
            <a:pPr lvl="1"/>
            <a:r>
              <a:rPr lang="en-US" sz="2800" dirty="0"/>
              <a:t>Tolerance, Sensitivity &amp; Compassion</a:t>
            </a:r>
          </a:p>
          <a:p>
            <a:pPr lvl="1"/>
            <a:r>
              <a:rPr lang="en-US" sz="2800" dirty="0"/>
              <a:t>Humility &amp; Patience</a:t>
            </a:r>
          </a:p>
          <a:p>
            <a:endParaRPr lang="en-US" dirty="0"/>
          </a:p>
        </p:txBody>
      </p:sp>
      <p:pic>
        <p:nvPicPr>
          <p:cNvPr id="10" name="Picture 9">
            <a:extLst>
              <a:ext uri="{FF2B5EF4-FFF2-40B4-BE49-F238E27FC236}">
                <a16:creationId xmlns:a16="http://schemas.microsoft.com/office/drawing/2014/main" id="{1D8C97EF-5439-4414-B8C1-482CFD3A1BA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91477" y="3541295"/>
            <a:ext cx="3121621" cy="3121621"/>
          </a:xfrm>
          <a:prstGeom prst="rect">
            <a:avLst/>
          </a:prstGeom>
        </p:spPr>
      </p:pic>
    </p:spTree>
    <p:extLst>
      <p:ext uri="{BB962C8B-B14F-4D97-AF65-F5344CB8AC3E}">
        <p14:creationId xmlns:p14="http://schemas.microsoft.com/office/powerpoint/2010/main" val="42043276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6DFED-4297-4C05-9A84-C0893F50719E}"/>
              </a:ext>
            </a:extLst>
          </p:cNvPr>
          <p:cNvSpPr>
            <a:spLocks noGrp="1"/>
          </p:cNvSpPr>
          <p:nvPr>
            <p:ph type="title"/>
          </p:nvPr>
        </p:nvSpPr>
        <p:spPr>
          <a:xfrm>
            <a:off x="152400" y="173718"/>
            <a:ext cx="6656614" cy="1325563"/>
          </a:xfrm>
        </p:spPr>
        <p:txBody>
          <a:bodyPr>
            <a:normAutofit/>
          </a:bodyPr>
          <a:lstStyle/>
          <a:p>
            <a:r>
              <a:rPr lang="en-US" dirty="0"/>
              <a:t>Content &amp; Trigger Warnings</a:t>
            </a:r>
            <a:br>
              <a:rPr lang="en-US" dirty="0"/>
            </a:br>
            <a:r>
              <a:rPr lang="en-US" dirty="0"/>
              <a:t>Environmental Sensitivity</a:t>
            </a:r>
          </a:p>
        </p:txBody>
      </p:sp>
      <p:sp>
        <p:nvSpPr>
          <p:cNvPr id="3" name="Content Placeholder 2">
            <a:extLst>
              <a:ext uri="{FF2B5EF4-FFF2-40B4-BE49-F238E27FC236}">
                <a16:creationId xmlns:a16="http://schemas.microsoft.com/office/drawing/2014/main" id="{1CE5E755-D636-4F69-90D5-CF5A317EC0E6}"/>
              </a:ext>
            </a:extLst>
          </p:cNvPr>
          <p:cNvSpPr>
            <a:spLocks noGrp="1"/>
          </p:cNvSpPr>
          <p:nvPr>
            <p:ph idx="1"/>
          </p:nvPr>
        </p:nvSpPr>
        <p:spPr>
          <a:xfrm>
            <a:off x="277589" y="1573618"/>
            <a:ext cx="8893625" cy="4211231"/>
          </a:xfrm>
        </p:spPr>
        <p:txBody>
          <a:bodyPr>
            <a:normAutofit/>
          </a:bodyPr>
          <a:lstStyle/>
          <a:p>
            <a:r>
              <a:rPr lang="en-US" sz="3600" dirty="0"/>
              <a:t>Three Sensitivity Levels (study of 906 adults)</a:t>
            </a:r>
          </a:p>
          <a:p>
            <a:r>
              <a:rPr lang="en-US" sz="3600" dirty="0"/>
              <a:t>31% Highly-Sensitive Orchids</a:t>
            </a:r>
          </a:p>
          <a:p>
            <a:r>
              <a:rPr lang="en-US" sz="3600" dirty="0"/>
              <a:t>40% Medium-Sensitivity Tulips</a:t>
            </a:r>
          </a:p>
          <a:p>
            <a:r>
              <a:rPr lang="en-US" sz="3600" dirty="0"/>
              <a:t>29% Resilient Dandelions </a:t>
            </a:r>
          </a:p>
        </p:txBody>
      </p:sp>
      <p:pic>
        <p:nvPicPr>
          <p:cNvPr id="5" name="Picture 4" descr="A close up of a flower&#10;&#10;Description automatically generated">
            <a:extLst>
              <a:ext uri="{FF2B5EF4-FFF2-40B4-BE49-F238E27FC236}">
                <a16:creationId xmlns:a16="http://schemas.microsoft.com/office/drawing/2014/main" id="{ADFE0D60-795D-4BD8-A220-5692577B566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flipH="1">
            <a:off x="9121966" y="206374"/>
            <a:ext cx="2917634" cy="3344913"/>
          </a:xfrm>
          <a:prstGeom prst="rect">
            <a:avLst/>
          </a:prstGeom>
        </p:spPr>
      </p:pic>
      <p:pic>
        <p:nvPicPr>
          <p:cNvPr id="4" name="Picture 3">
            <a:extLst>
              <a:ext uri="{FF2B5EF4-FFF2-40B4-BE49-F238E27FC236}">
                <a16:creationId xmlns:a16="http://schemas.microsoft.com/office/drawing/2014/main" id="{9B5D5162-66BF-467B-B352-0F978C48EC0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89948" y="4009972"/>
            <a:ext cx="2190207" cy="2737759"/>
          </a:xfrm>
          <a:prstGeom prst="rect">
            <a:avLst/>
          </a:prstGeom>
        </p:spPr>
      </p:pic>
      <p:pic>
        <p:nvPicPr>
          <p:cNvPr id="8" name="Picture 7" descr="A close up of a flower&#10;&#10;Description automatically generated">
            <a:extLst>
              <a:ext uri="{FF2B5EF4-FFF2-40B4-BE49-F238E27FC236}">
                <a16:creationId xmlns:a16="http://schemas.microsoft.com/office/drawing/2014/main" id="{6A7C0915-E749-4173-932E-06700C26B3B7}"/>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430985" y="3964337"/>
            <a:ext cx="3056821" cy="2829030"/>
          </a:xfrm>
          <a:prstGeom prst="rect">
            <a:avLst/>
          </a:prstGeom>
        </p:spPr>
      </p:pic>
      <p:pic>
        <p:nvPicPr>
          <p:cNvPr id="12" name="Picture 11" descr="A close up of a flower&#10;&#10;Description automatically generated">
            <a:extLst>
              <a:ext uri="{FF2B5EF4-FFF2-40B4-BE49-F238E27FC236}">
                <a16:creationId xmlns:a16="http://schemas.microsoft.com/office/drawing/2014/main" id="{36CCE933-9BBC-4EC4-99B8-0951B2D6377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226174" y="3964337"/>
            <a:ext cx="3056821" cy="2829030"/>
          </a:xfrm>
          <a:prstGeom prst="rect">
            <a:avLst/>
          </a:prstGeom>
        </p:spPr>
      </p:pic>
      <p:pic>
        <p:nvPicPr>
          <p:cNvPr id="9" name="Picture 8">
            <a:extLst>
              <a:ext uri="{FF2B5EF4-FFF2-40B4-BE49-F238E27FC236}">
                <a16:creationId xmlns:a16="http://schemas.microsoft.com/office/drawing/2014/main" id="{19A6FD29-2845-4CC3-96B7-C544A9ED546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85603" y="4009971"/>
            <a:ext cx="2190207" cy="2737759"/>
          </a:xfrm>
          <a:prstGeom prst="rect">
            <a:avLst/>
          </a:prstGeom>
        </p:spPr>
      </p:pic>
    </p:spTree>
    <p:extLst>
      <p:ext uri="{BB962C8B-B14F-4D97-AF65-F5344CB8AC3E}">
        <p14:creationId xmlns:p14="http://schemas.microsoft.com/office/powerpoint/2010/main" val="18535439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88238" y="0"/>
            <a:ext cx="5008808" cy="6771722"/>
          </a:xfrm>
        </p:spPr>
        <p:txBody>
          <a:bodyPr>
            <a:noAutofit/>
          </a:bodyPr>
          <a:lstStyle/>
          <a:p>
            <a:r>
              <a:rPr lang="en-US" sz="3600" dirty="0"/>
              <a:t>Legal System</a:t>
            </a:r>
          </a:p>
          <a:p>
            <a:r>
              <a:rPr lang="en-US" sz="3600" dirty="0"/>
              <a:t>Government</a:t>
            </a:r>
          </a:p>
          <a:p>
            <a:r>
              <a:rPr lang="en-US" sz="3600" dirty="0"/>
              <a:t>Politics</a:t>
            </a:r>
          </a:p>
          <a:p>
            <a:r>
              <a:rPr lang="en-US" sz="3600" dirty="0"/>
              <a:t>Policy-Making</a:t>
            </a:r>
          </a:p>
          <a:p>
            <a:r>
              <a:rPr lang="en-US" sz="3600" dirty="0"/>
              <a:t>Business &amp; Finance</a:t>
            </a:r>
          </a:p>
          <a:p>
            <a:r>
              <a:rPr lang="en-US" sz="3600" dirty="0"/>
              <a:t>Non-Profit Management</a:t>
            </a:r>
          </a:p>
          <a:p>
            <a:r>
              <a:rPr lang="en-US" sz="3600" dirty="0"/>
              <a:t>News Media</a:t>
            </a:r>
          </a:p>
          <a:p>
            <a:r>
              <a:rPr lang="en-US" sz="3600" dirty="0"/>
              <a:t>Entertainment</a:t>
            </a:r>
          </a:p>
          <a:p>
            <a:r>
              <a:rPr lang="en-US" sz="3600" dirty="0"/>
              <a:t>Entrepreneurship</a:t>
            </a:r>
          </a:p>
          <a:p>
            <a:r>
              <a:rPr lang="en-US" sz="3600" dirty="0"/>
              <a:t>Social Justice</a:t>
            </a:r>
          </a:p>
          <a:p>
            <a:r>
              <a:rPr lang="en-US" sz="3600" dirty="0"/>
              <a:t>Philanthropy </a:t>
            </a: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1314" y="125186"/>
            <a:ext cx="3866614" cy="2123962"/>
          </a:xfrm>
          <a:prstGeom prst="rect">
            <a:avLst/>
          </a:prstGeom>
        </p:spPr>
      </p:pic>
      <p:pic>
        <p:nvPicPr>
          <p:cNvPr id="7" name="Picture 6">
            <a:extLst>
              <a:ext uri="{FF2B5EF4-FFF2-40B4-BE49-F238E27FC236}">
                <a16:creationId xmlns:a16="http://schemas.microsoft.com/office/drawing/2014/main" id="{52325931-512D-4F06-AF61-2A8DEAE78E2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7749" r="18230"/>
          <a:stretch/>
        </p:blipFill>
        <p:spPr>
          <a:xfrm>
            <a:off x="1041849" y="3385017"/>
            <a:ext cx="4361914" cy="3213763"/>
          </a:xfrm>
          <a:prstGeom prst="rect">
            <a:avLst/>
          </a:prstGeom>
        </p:spPr>
      </p:pic>
      <p:sp>
        <p:nvSpPr>
          <p:cNvPr id="2" name="TextBox 1">
            <a:extLst>
              <a:ext uri="{FF2B5EF4-FFF2-40B4-BE49-F238E27FC236}">
                <a16:creationId xmlns:a16="http://schemas.microsoft.com/office/drawing/2014/main" id="{A4541775-E70B-4223-BD30-DD4F96EEBFF3}"/>
              </a:ext>
            </a:extLst>
          </p:cNvPr>
          <p:cNvSpPr txBox="1"/>
          <p:nvPr/>
        </p:nvSpPr>
        <p:spPr>
          <a:xfrm>
            <a:off x="640647" y="2379702"/>
            <a:ext cx="5558768" cy="1107996"/>
          </a:xfrm>
          <a:prstGeom prst="rect">
            <a:avLst/>
          </a:prstGeom>
          <a:noFill/>
        </p:spPr>
        <p:txBody>
          <a:bodyPr wrap="square" rtlCol="0">
            <a:spAutoFit/>
          </a:bodyPr>
          <a:lstStyle/>
          <a:p>
            <a:pPr algn="l"/>
            <a:r>
              <a:rPr lang="en-US" dirty="0"/>
              <a:t>Lawyers are inevitably leaders in all positions they hold due to their privilege, power, prestige, and responsibility.</a:t>
            </a:r>
          </a:p>
          <a:p>
            <a:pPr algn="l"/>
            <a:r>
              <a:rPr lang="en-US" sz="1200" dirty="0"/>
              <a:t>~ Randall Kiser, Soft Skills for the Effective Lawyer, 226</a:t>
            </a:r>
          </a:p>
          <a:p>
            <a:endParaRPr lang="en-US" dirty="0"/>
          </a:p>
        </p:txBody>
      </p:sp>
    </p:spTree>
    <p:extLst>
      <p:ext uri="{BB962C8B-B14F-4D97-AF65-F5344CB8AC3E}">
        <p14:creationId xmlns:p14="http://schemas.microsoft.com/office/powerpoint/2010/main" val="2921093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93943-3D65-496E-B381-F6B1989AE327}"/>
              </a:ext>
            </a:extLst>
          </p:cNvPr>
          <p:cNvSpPr>
            <a:spLocks noGrp="1"/>
          </p:cNvSpPr>
          <p:nvPr>
            <p:ph type="title"/>
          </p:nvPr>
        </p:nvSpPr>
        <p:spPr>
          <a:xfrm>
            <a:off x="108856" y="108857"/>
            <a:ext cx="10951029" cy="1505631"/>
          </a:xfrm>
        </p:spPr>
        <p:txBody>
          <a:bodyPr>
            <a:normAutofit/>
          </a:bodyPr>
          <a:lstStyle/>
          <a:p>
            <a:r>
              <a:rPr lang="en-US" b="0" i="0" dirty="0">
                <a:solidFill>
                  <a:srgbClr val="2D3B45"/>
                </a:solidFill>
                <a:effectLst/>
                <a:latin typeface="Lato Extended"/>
              </a:rPr>
              <a:t>Leadership is defined by leading experts as </a:t>
            </a:r>
            <a:r>
              <a:rPr lang="en-US" sz="1800" b="0" i="0" dirty="0">
                <a:solidFill>
                  <a:srgbClr val="2D3B45"/>
                </a:solidFill>
                <a:effectLst/>
                <a:latin typeface="Lato Extended"/>
              </a:rPr>
              <a:t>(Soft Skills for Effective Lawyers, pages 227-228)</a:t>
            </a:r>
            <a:endParaRPr lang="en-US" sz="1800" dirty="0"/>
          </a:p>
        </p:txBody>
      </p:sp>
      <p:sp>
        <p:nvSpPr>
          <p:cNvPr id="3" name="Content Placeholder 2">
            <a:extLst>
              <a:ext uri="{FF2B5EF4-FFF2-40B4-BE49-F238E27FC236}">
                <a16:creationId xmlns:a16="http://schemas.microsoft.com/office/drawing/2014/main" id="{3A9105C9-A3D7-4E8D-8B60-334F26E0EE40}"/>
              </a:ext>
            </a:extLst>
          </p:cNvPr>
          <p:cNvSpPr>
            <a:spLocks noGrp="1"/>
          </p:cNvSpPr>
          <p:nvPr>
            <p:ph idx="1"/>
          </p:nvPr>
        </p:nvSpPr>
        <p:spPr>
          <a:xfrm>
            <a:off x="239486" y="1460203"/>
            <a:ext cx="11713027" cy="4351338"/>
          </a:xfrm>
        </p:spPr>
        <p:txBody>
          <a:bodyPr/>
          <a:lstStyle/>
          <a:p>
            <a:pPr algn="l">
              <a:buFont typeface="Arial" panose="020B0604020202020204" pitchFamily="34" charset="0"/>
              <a:buChar char="•"/>
            </a:pPr>
            <a:r>
              <a:rPr lang="en-US" b="0" i="0" dirty="0">
                <a:solidFill>
                  <a:srgbClr val="2D3B45"/>
                </a:solidFill>
                <a:effectLst/>
                <a:latin typeface="Lato Extended"/>
              </a:rPr>
              <a:t>Lifting a person's vision to higher sights, the raising of a person's performance to a higher standard, and the building of a personality beyond its normal limitations, </a:t>
            </a:r>
            <a:r>
              <a:rPr lang="en-US" sz="1800" b="0" i="0" dirty="0">
                <a:solidFill>
                  <a:srgbClr val="2D3B45"/>
                </a:solidFill>
                <a:effectLst/>
                <a:latin typeface="Lato Extended"/>
              </a:rPr>
              <a:t>Peter Drucker</a:t>
            </a:r>
          </a:p>
          <a:p>
            <a:pPr algn="l">
              <a:buFont typeface="Arial" panose="020B0604020202020204" pitchFamily="34" charset="0"/>
              <a:buChar char="•"/>
            </a:pPr>
            <a:r>
              <a:rPr lang="en-US" b="0" i="0" dirty="0">
                <a:solidFill>
                  <a:srgbClr val="2D3B45"/>
                </a:solidFill>
                <a:effectLst/>
                <a:latin typeface="Lato Extended"/>
              </a:rPr>
              <a:t>The art of mobilizing others to want to struggle for shared aspirations, </a:t>
            </a:r>
            <a:r>
              <a:rPr lang="en-US" sz="1800" b="0" i="0" dirty="0">
                <a:solidFill>
                  <a:srgbClr val="2D3B45"/>
                </a:solidFill>
                <a:effectLst/>
                <a:latin typeface="Lato Extended"/>
              </a:rPr>
              <a:t>James Kouzes &amp; Barry Posner</a:t>
            </a:r>
          </a:p>
          <a:p>
            <a:pPr algn="l">
              <a:buFont typeface="Arial" panose="020B0604020202020204" pitchFamily="34" charset="0"/>
              <a:buChar char="•"/>
            </a:pPr>
            <a:r>
              <a:rPr lang="en-US" b="0" i="0" dirty="0">
                <a:solidFill>
                  <a:srgbClr val="2D3B45"/>
                </a:solidFill>
                <a:effectLst/>
                <a:latin typeface="Lato Extended"/>
              </a:rPr>
              <a:t>Defining what the future should look like, aligning people with that vision, and inspiring them to make that future happen despite the obstacles, </a:t>
            </a:r>
            <a:r>
              <a:rPr lang="en-US" sz="1800" b="0" i="0" dirty="0">
                <a:solidFill>
                  <a:srgbClr val="2D3B45"/>
                </a:solidFill>
                <a:effectLst/>
                <a:latin typeface="Lato Extended"/>
              </a:rPr>
              <a:t>John Kotter</a:t>
            </a:r>
          </a:p>
          <a:p>
            <a:endParaRPr lang="en-US" dirty="0"/>
          </a:p>
        </p:txBody>
      </p:sp>
      <p:pic>
        <p:nvPicPr>
          <p:cNvPr id="3074" name="Picture 2" descr="Leader Dogs for the Blind Urgently Needs Volunteer Puppy Raisers | Corp!  Magazine">
            <a:extLst>
              <a:ext uri="{FF2B5EF4-FFF2-40B4-BE49-F238E27FC236}">
                <a16:creationId xmlns:a16="http://schemas.microsoft.com/office/drawing/2014/main" id="{8C392720-1C66-5FE9-A627-BEED516ED5B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50476" y="4421107"/>
            <a:ext cx="3691048" cy="24588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7736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7E757-3E17-BCAD-9C0C-34F185795536}"/>
              </a:ext>
            </a:extLst>
          </p:cNvPr>
          <p:cNvSpPr>
            <a:spLocks noGrp="1"/>
          </p:cNvSpPr>
          <p:nvPr>
            <p:ph type="title"/>
          </p:nvPr>
        </p:nvSpPr>
        <p:spPr>
          <a:xfrm>
            <a:off x="425027" y="290618"/>
            <a:ext cx="10515600" cy="1016635"/>
          </a:xfrm>
        </p:spPr>
        <p:txBody>
          <a:bodyPr/>
          <a:lstStyle/>
          <a:p>
            <a:r>
              <a:rPr lang="en-US" dirty="0"/>
              <a:t>Sometimes the World Feels Like This</a:t>
            </a:r>
          </a:p>
        </p:txBody>
      </p:sp>
      <p:pic>
        <p:nvPicPr>
          <p:cNvPr id="4" name="Picture 3" descr="A group of dogs playing with a dog bed&#10;&#10;Description automatically generated">
            <a:extLst>
              <a:ext uri="{FF2B5EF4-FFF2-40B4-BE49-F238E27FC236}">
                <a16:creationId xmlns:a16="http://schemas.microsoft.com/office/drawing/2014/main" id="{7350C548-1BC7-238C-8E91-568D578CAC0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46550" y="1564640"/>
            <a:ext cx="3898900" cy="5198533"/>
          </a:xfrm>
          <a:prstGeom prst="rect">
            <a:avLst/>
          </a:prstGeom>
        </p:spPr>
      </p:pic>
    </p:spTree>
    <p:extLst>
      <p:ext uri="{BB962C8B-B14F-4D97-AF65-F5344CB8AC3E}">
        <p14:creationId xmlns:p14="http://schemas.microsoft.com/office/powerpoint/2010/main" val="15839508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EE22E-2A74-12E9-62A5-442D389E962A}"/>
              </a:ext>
            </a:extLst>
          </p:cNvPr>
          <p:cNvSpPr>
            <a:spLocks noGrp="1"/>
          </p:cNvSpPr>
          <p:nvPr>
            <p:ph type="title"/>
          </p:nvPr>
        </p:nvSpPr>
        <p:spPr>
          <a:xfrm>
            <a:off x="313661" y="191349"/>
            <a:ext cx="10515600" cy="1325563"/>
          </a:xfrm>
        </p:spPr>
        <p:txBody>
          <a:bodyPr/>
          <a:lstStyle/>
          <a:p>
            <a:r>
              <a:rPr lang="en-US" dirty="0"/>
              <a:t>Let’s Talk</a:t>
            </a:r>
          </a:p>
        </p:txBody>
      </p:sp>
      <p:sp>
        <p:nvSpPr>
          <p:cNvPr id="3" name="Content Placeholder 2">
            <a:extLst>
              <a:ext uri="{FF2B5EF4-FFF2-40B4-BE49-F238E27FC236}">
                <a16:creationId xmlns:a16="http://schemas.microsoft.com/office/drawing/2014/main" id="{6A9B8CCD-1AB2-C0F6-0E78-E8B160D4A0BF}"/>
              </a:ext>
            </a:extLst>
          </p:cNvPr>
          <p:cNvSpPr>
            <a:spLocks noGrp="1"/>
          </p:cNvSpPr>
          <p:nvPr>
            <p:ph idx="1"/>
          </p:nvPr>
        </p:nvSpPr>
        <p:spPr>
          <a:xfrm>
            <a:off x="377456" y="1464118"/>
            <a:ext cx="10515600" cy="4351338"/>
          </a:xfrm>
        </p:spPr>
        <p:txBody>
          <a:bodyPr>
            <a:normAutofit/>
          </a:bodyPr>
          <a:lstStyle/>
          <a:p>
            <a:r>
              <a:rPr lang="en-US" sz="3200" dirty="0"/>
              <a:t>My special talent is …</a:t>
            </a:r>
          </a:p>
          <a:p>
            <a:r>
              <a:rPr lang="en-US" sz="3200" dirty="0"/>
              <a:t>My anthem is …</a:t>
            </a:r>
          </a:p>
          <a:p>
            <a:r>
              <a:rPr lang="en-US" sz="3200" dirty="0"/>
              <a:t>I can never have enough …</a:t>
            </a:r>
          </a:p>
          <a:p>
            <a:r>
              <a:rPr lang="en-US" sz="3200" dirty="0"/>
              <a:t>If I could choose my own name, it would be …</a:t>
            </a:r>
          </a:p>
          <a:p>
            <a:r>
              <a:rPr lang="en-US" sz="3200" dirty="0"/>
              <a:t>The older I get, the better I understand …</a:t>
            </a:r>
          </a:p>
        </p:txBody>
      </p:sp>
      <p:pic>
        <p:nvPicPr>
          <p:cNvPr id="1026" name="Picture 2" descr="1000 Things You Don&amp;#39;t Know About Me Activity Journal - Piccadilly, 1 of 12">
            <a:extLst>
              <a:ext uri="{FF2B5EF4-FFF2-40B4-BE49-F238E27FC236}">
                <a16:creationId xmlns:a16="http://schemas.microsoft.com/office/drawing/2014/main" id="{09CA4940-B525-BFED-06DC-62F6AAE7E2B1}"/>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8355249" y="758456"/>
            <a:ext cx="3836751" cy="5341088"/>
          </a:xfrm>
          <a:prstGeom prst="rect">
            <a:avLst/>
          </a:prstGeom>
          <a:noFill/>
          <a:extLst>
            <a:ext uri="{909E8E84-426E-40DD-AFC4-6F175D3DCCD1}">
              <a14:hiddenFill xmlns:a14="http://schemas.microsoft.com/office/drawing/2010/main">
                <a:solidFill>
                  <a:srgbClr val="FFFFFF"/>
                </a:solidFill>
              </a14:hiddenFill>
            </a:ext>
          </a:extLst>
        </p:spPr>
      </p:pic>
      <p:pic>
        <p:nvPicPr>
          <p:cNvPr id="13314" name="Picture 2" descr="17 Funny Dogs To Brighten Your Day - Cute Dog Photos">
            <a:extLst>
              <a:ext uri="{FF2B5EF4-FFF2-40B4-BE49-F238E27FC236}">
                <a16:creationId xmlns:a16="http://schemas.microsoft.com/office/drawing/2014/main" id="{66E9279F-716B-8AA5-9BF9-84F8F9BB7357}"/>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26690" y="4335880"/>
            <a:ext cx="3789100" cy="2522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91585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09979-51D6-D1EB-0E5C-0BF967EF6F3B}"/>
              </a:ext>
            </a:extLst>
          </p:cNvPr>
          <p:cNvSpPr>
            <a:spLocks noGrp="1"/>
          </p:cNvSpPr>
          <p:nvPr>
            <p:ph type="title"/>
          </p:nvPr>
        </p:nvSpPr>
        <p:spPr/>
        <p:txBody>
          <a:bodyPr/>
          <a:lstStyle/>
          <a:p>
            <a:r>
              <a:rPr lang="en-US" dirty="0"/>
              <a:t>Understanding Ourselves</a:t>
            </a:r>
          </a:p>
        </p:txBody>
      </p:sp>
      <p:pic>
        <p:nvPicPr>
          <p:cNvPr id="6146" name="Picture 2" descr="Are Dogs Self-Aware? - Whole Dog Journal">
            <a:extLst>
              <a:ext uri="{FF2B5EF4-FFF2-40B4-BE49-F238E27FC236}">
                <a16:creationId xmlns:a16="http://schemas.microsoft.com/office/drawing/2014/main" id="{01788093-32AC-77B3-7D11-DF4D54B73F94}"/>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46553" y="1787549"/>
            <a:ext cx="6098894" cy="49191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29634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35D97-72D2-C049-045C-BA1D9BEF9737}"/>
              </a:ext>
            </a:extLst>
          </p:cNvPr>
          <p:cNvSpPr>
            <a:spLocks noGrp="1"/>
          </p:cNvSpPr>
          <p:nvPr>
            <p:ph type="ctrTitle"/>
          </p:nvPr>
        </p:nvSpPr>
        <p:spPr>
          <a:xfrm>
            <a:off x="1524000" y="435308"/>
            <a:ext cx="9144000" cy="968707"/>
          </a:xfrm>
        </p:spPr>
        <p:txBody>
          <a:bodyPr/>
          <a:lstStyle/>
          <a:p>
            <a:r>
              <a:rPr lang="en-US" dirty="0"/>
              <a:t>Self-Awareness</a:t>
            </a:r>
          </a:p>
        </p:txBody>
      </p:sp>
      <p:pic>
        <p:nvPicPr>
          <p:cNvPr id="2052" name="Picture 4" descr="Does this Smell Funny to You? — The Science Dog | Train Positive Dog!">
            <a:extLst>
              <a:ext uri="{FF2B5EF4-FFF2-40B4-BE49-F238E27FC236}">
                <a16:creationId xmlns:a16="http://schemas.microsoft.com/office/drawing/2014/main" id="{7BB6AC34-4DBF-BC06-7566-C83EBFE4046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82127" y="1470284"/>
            <a:ext cx="7176123" cy="5387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36374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93811-893D-A366-D514-B29C59E31E9E}"/>
              </a:ext>
            </a:extLst>
          </p:cNvPr>
          <p:cNvSpPr>
            <a:spLocks noGrp="1"/>
          </p:cNvSpPr>
          <p:nvPr>
            <p:ph type="title"/>
          </p:nvPr>
        </p:nvSpPr>
        <p:spPr>
          <a:xfrm>
            <a:off x="535691" y="296374"/>
            <a:ext cx="10515600" cy="932996"/>
          </a:xfrm>
        </p:spPr>
        <p:txBody>
          <a:bodyPr/>
          <a:lstStyle/>
          <a:p>
            <a:r>
              <a:rPr lang="en-US" dirty="0"/>
              <a:t>Self-Awareness</a:t>
            </a:r>
          </a:p>
        </p:txBody>
      </p:sp>
      <p:sp>
        <p:nvSpPr>
          <p:cNvPr id="3" name="Content Placeholder 2">
            <a:extLst>
              <a:ext uri="{FF2B5EF4-FFF2-40B4-BE49-F238E27FC236}">
                <a16:creationId xmlns:a16="http://schemas.microsoft.com/office/drawing/2014/main" id="{0E91BCB4-BB32-D18C-1027-F10426E4B58C}"/>
              </a:ext>
            </a:extLst>
          </p:cNvPr>
          <p:cNvSpPr>
            <a:spLocks noGrp="1"/>
          </p:cNvSpPr>
          <p:nvPr>
            <p:ph idx="1"/>
          </p:nvPr>
        </p:nvSpPr>
        <p:spPr>
          <a:xfrm>
            <a:off x="824449" y="1229370"/>
            <a:ext cx="11293929" cy="5200650"/>
          </a:xfrm>
        </p:spPr>
        <p:txBody>
          <a:bodyPr>
            <a:normAutofit/>
          </a:bodyPr>
          <a:lstStyle/>
          <a:p>
            <a:pPr marL="0" indent="0">
              <a:buNone/>
            </a:pPr>
            <a:r>
              <a:rPr lang="en-US" sz="3200" b="0" i="0" dirty="0">
                <a:solidFill>
                  <a:srgbClr val="2D3B45"/>
                </a:solidFill>
                <a:effectLst/>
                <a:highlight>
                  <a:srgbClr val="FFFFFF"/>
                </a:highlight>
                <a:latin typeface="Lato Extended"/>
              </a:rPr>
              <a:t>every time someone loves themselves better,</a:t>
            </a:r>
            <a:br>
              <a:rPr lang="en-US" sz="3200" dirty="0"/>
            </a:br>
            <a:r>
              <a:rPr lang="en-US" sz="3200" b="0" i="0" dirty="0">
                <a:solidFill>
                  <a:srgbClr val="2D3B45"/>
                </a:solidFill>
                <a:effectLst/>
                <a:highlight>
                  <a:srgbClr val="FFFFFF"/>
                </a:highlight>
                <a:latin typeface="Lato Extended"/>
              </a:rPr>
              <a:t>builds their self-awareness, understands their patterns,</a:t>
            </a:r>
            <a:br>
              <a:rPr lang="en-US" sz="3200" dirty="0"/>
            </a:br>
            <a:r>
              <a:rPr lang="en-US" sz="3200" b="0" i="0" dirty="0">
                <a:solidFill>
                  <a:srgbClr val="2D3B45"/>
                </a:solidFill>
                <a:effectLst/>
                <a:highlight>
                  <a:srgbClr val="FFFFFF"/>
                </a:highlight>
                <a:latin typeface="Lato Extended"/>
              </a:rPr>
              <a:t>improves their ability to communicate and</a:t>
            </a:r>
            <a:br>
              <a:rPr lang="en-US" sz="3200" dirty="0"/>
            </a:br>
            <a:r>
              <a:rPr lang="en-US" sz="3200" b="0" i="0" dirty="0">
                <a:solidFill>
                  <a:srgbClr val="2D3B45"/>
                </a:solidFill>
                <a:effectLst/>
                <a:highlight>
                  <a:srgbClr val="FFFFFF"/>
                </a:highlight>
                <a:latin typeface="Lato Extended"/>
              </a:rPr>
              <a:t>expands their compassion for others,</a:t>
            </a:r>
            <a:br>
              <a:rPr lang="en-US" sz="3200" dirty="0"/>
            </a:br>
            <a:r>
              <a:rPr lang="en-US" sz="3200" b="0" i="0" dirty="0">
                <a:solidFill>
                  <a:srgbClr val="2D3B45"/>
                </a:solidFill>
                <a:effectLst/>
                <a:highlight>
                  <a:srgbClr val="FFFFFF"/>
                </a:highlight>
                <a:latin typeface="Lato Extended"/>
              </a:rPr>
              <a:t>the future of humanity grows brighter. </a:t>
            </a:r>
            <a:br>
              <a:rPr lang="en-US" sz="3200" dirty="0"/>
            </a:br>
            <a:r>
              <a:rPr lang="en-US" sz="3200" b="0" i="0" dirty="0">
                <a:solidFill>
                  <a:srgbClr val="2D3B45"/>
                </a:solidFill>
                <a:effectLst/>
                <a:highlight>
                  <a:srgbClr val="FFFFFF"/>
                </a:highlight>
                <a:latin typeface="Lato Extended"/>
              </a:rPr>
              <a:t>your healing impacts the world by bringing in new peace.</a:t>
            </a:r>
            <a:br>
              <a:rPr lang="en-US" sz="3200" dirty="0"/>
            </a:br>
            <a:r>
              <a:rPr lang="en-US" sz="3200" b="0" i="0" dirty="0">
                <a:solidFill>
                  <a:srgbClr val="2D3B45"/>
                </a:solidFill>
                <a:effectLst/>
                <a:highlight>
                  <a:srgbClr val="FFFFFF"/>
                </a:highlight>
                <a:latin typeface="Lato Extended"/>
              </a:rPr>
              <a:t>~ </a:t>
            </a:r>
            <a:r>
              <a:rPr lang="en-US" sz="3200" b="0" i="0" u="sng" dirty="0" err="1">
                <a:effectLst/>
                <a:highlight>
                  <a:srgbClr val="FFFFFF"/>
                </a:highlight>
                <a:latin typeface="Lato Extended"/>
                <a:hlinkClick r:id="rId2"/>
              </a:rPr>
              <a:t>yung</a:t>
            </a:r>
            <a:r>
              <a:rPr lang="en-US" sz="3200" b="0" i="0" u="sng" dirty="0">
                <a:effectLst/>
                <a:highlight>
                  <a:srgbClr val="FFFFFF"/>
                </a:highlight>
                <a:latin typeface="Lato Extended"/>
                <a:hlinkClick r:id="rId2"/>
              </a:rPr>
              <a:t> pueblo</a:t>
            </a:r>
            <a:endParaRPr lang="en-US" sz="3200" dirty="0"/>
          </a:p>
        </p:txBody>
      </p:sp>
      <p:pic>
        <p:nvPicPr>
          <p:cNvPr id="6146" name="Picture 2" descr="Top Dog-Friendly Hiking Trails in Colorado Springs, CO">
            <a:extLst>
              <a:ext uri="{FF2B5EF4-FFF2-40B4-BE49-F238E27FC236}">
                <a16:creationId xmlns:a16="http://schemas.microsoft.com/office/drawing/2014/main" id="{B2353253-A370-E172-F0BD-46F734CACE99}"/>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107312" y="4028860"/>
            <a:ext cx="4197915" cy="27810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295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168C1-CB38-B2EE-9C8C-BB5F35D45F3A}"/>
              </a:ext>
            </a:extLst>
          </p:cNvPr>
          <p:cNvSpPr>
            <a:spLocks noGrp="1"/>
          </p:cNvSpPr>
          <p:nvPr>
            <p:ph type="title"/>
          </p:nvPr>
        </p:nvSpPr>
        <p:spPr>
          <a:xfrm>
            <a:off x="276962" y="180524"/>
            <a:ext cx="10515600" cy="961787"/>
          </a:xfrm>
        </p:spPr>
        <p:txBody>
          <a:bodyPr/>
          <a:lstStyle/>
          <a:p>
            <a:r>
              <a:rPr lang="en-US" dirty="0"/>
              <a:t>Self-Awareness</a:t>
            </a:r>
          </a:p>
        </p:txBody>
      </p:sp>
      <p:sp>
        <p:nvSpPr>
          <p:cNvPr id="3" name="Content Placeholder 2">
            <a:extLst>
              <a:ext uri="{FF2B5EF4-FFF2-40B4-BE49-F238E27FC236}">
                <a16:creationId xmlns:a16="http://schemas.microsoft.com/office/drawing/2014/main" id="{CDA3E050-B039-9EF5-119A-72FB91D96FD7}"/>
              </a:ext>
            </a:extLst>
          </p:cNvPr>
          <p:cNvSpPr>
            <a:spLocks noGrp="1"/>
          </p:cNvSpPr>
          <p:nvPr>
            <p:ph idx="1"/>
          </p:nvPr>
        </p:nvSpPr>
        <p:spPr>
          <a:xfrm>
            <a:off x="325254" y="1057266"/>
            <a:ext cx="11589783" cy="5755695"/>
          </a:xfrm>
        </p:spPr>
        <p:txBody>
          <a:bodyPr>
            <a:normAutofit/>
          </a:bodyPr>
          <a:lstStyle/>
          <a:p>
            <a:r>
              <a:rPr lang="en-US" dirty="0">
                <a:effectLst/>
                <a:ea typeface="Calibri" panose="020F0502020204030204" pitchFamily="34" charset="0"/>
              </a:rPr>
              <a:t>The journey to truly superior performance is neither for the faint of heart nor the impatient.  The development of genuine expertise requires struggle, sacrifice, and honest, often painful self-assessment.</a:t>
            </a:r>
          </a:p>
          <a:p>
            <a:pPr lvl="1"/>
            <a:r>
              <a:rPr lang="en-US" sz="2800" dirty="0">
                <a:ea typeface="Calibri" panose="020F0502020204030204" pitchFamily="34" charset="0"/>
              </a:rPr>
              <a:t>P</a:t>
            </a:r>
            <a:r>
              <a:rPr lang="en-US" sz="2800" dirty="0">
                <a:effectLst/>
                <a:ea typeface="Calibri" panose="020F0502020204030204" pitchFamily="34" charset="0"/>
              </a:rPr>
              <a:t>rofessor K. Anders Ericsson</a:t>
            </a:r>
          </a:p>
          <a:p>
            <a:r>
              <a:rPr lang="en-US" dirty="0">
                <a:ea typeface="Calibri" panose="020F0502020204030204" pitchFamily="34" charset="0"/>
              </a:rPr>
              <a:t>Self-awareness requires detached self-assessment and self-improvement</a:t>
            </a:r>
          </a:p>
          <a:p>
            <a:pPr lvl="1"/>
            <a:r>
              <a:rPr lang="en-US" sz="2800" dirty="0">
                <a:effectLst/>
                <a:ea typeface="Calibri" panose="020F0502020204030204" pitchFamily="34" charset="0"/>
              </a:rPr>
              <a:t>Randall Kiser</a:t>
            </a:r>
          </a:p>
          <a:p>
            <a:r>
              <a:rPr lang="en-US" dirty="0">
                <a:ea typeface="Calibri" panose="020F0502020204030204" pitchFamily="34" charset="0"/>
              </a:rPr>
              <a:t>Cycle of change is awareness, tension, and then change.</a:t>
            </a:r>
          </a:p>
          <a:p>
            <a:pPr lvl="1"/>
            <a:r>
              <a:rPr lang="en-US" sz="2800" dirty="0">
                <a:ea typeface="Calibri" panose="020F0502020204030204" pitchFamily="34" charset="0"/>
              </a:rPr>
              <a:t>Seth Godin</a:t>
            </a:r>
          </a:p>
        </p:txBody>
      </p:sp>
      <p:pic>
        <p:nvPicPr>
          <p:cNvPr id="4" name="Picture 4" descr="Pin on Psychology">
            <a:extLst>
              <a:ext uri="{FF2B5EF4-FFF2-40B4-BE49-F238E27FC236}">
                <a16:creationId xmlns:a16="http://schemas.microsoft.com/office/drawing/2014/main" id="{2CE13D59-8629-C3E7-1598-AEE203733E9E}"/>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6223590" y="4309197"/>
            <a:ext cx="3684990" cy="258037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Pin on Psychology">
            <a:extLst>
              <a:ext uri="{FF2B5EF4-FFF2-40B4-BE49-F238E27FC236}">
                <a16:creationId xmlns:a16="http://schemas.microsoft.com/office/drawing/2014/main" id="{F3D47852-E979-497D-7C63-FA5A2B4D9666}"/>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425050" y="4259580"/>
            <a:ext cx="2933220" cy="2580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66628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D29B8-4F7F-EA30-DD74-8530B61B6F1B}"/>
              </a:ext>
            </a:extLst>
          </p:cNvPr>
          <p:cNvSpPr>
            <a:spLocks noGrp="1"/>
          </p:cNvSpPr>
          <p:nvPr>
            <p:ph type="title"/>
          </p:nvPr>
        </p:nvSpPr>
        <p:spPr>
          <a:xfrm>
            <a:off x="295060" y="176768"/>
            <a:ext cx="10515600" cy="1325563"/>
          </a:xfrm>
        </p:spPr>
        <p:txBody>
          <a:bodyPr/>
          <a:lstStyle/>
          <a:p>
            <a:r>
              <a:rPr lang="en-US" dirty="0"/>
              <a:t>Identity</a:t>
            </a:r>
          </a:p>
        </p:txBody>
      </p:sp>
      <p:sp>
        <p:nvSpPr>
          <p:cNvPr id="3" name="Content Placeholder 2">
            <a:extLst>
              <a:ext uri="{FF2B5EF4-FFF2-40B4-BE49-F238E27FC236}">
                <a16:creationId xmlns:a16="http://schemas.microsoft.com/office/drawing/2014/main" id="{880285E4-C31B-F961-63BF-212FD19B1881}"/>
              </a:ext>
            </a:extLst>
          </p:cNvPr>
          <p:cNvSpPr>
            <a:spLocks noGrp="1"/>
          </p:cNvSpPr>
          <p:nvPr>
            <p:ph idx="1"/>
          </p:nvPr>
        </p:nvSpPr>
        <p:spPr>
          <a:xfrm>
            <a:off x="703561" y="1253331"/>
            <a:ext cx="11193379" cy="4351338"/>
          </a:xfrm>
        </p:spPr>
        <p:txBody>
          <a:bodyPr/>
          <a:lstStyle/>
          <a:p>
            <a:pPr marL="0" indent="0">
              <a:buNone/>
            </a:pPr>
            <a:r>
              <a:rPr lang="en-US" sz="3200" kern="100" dirty="0">
                <a:solidFill>
                  <a:srgbClr val="333333"/>
                </a:solidFill>
                <a:effectLst/>
                <a:highlight>
                  <a:srgbClr val="FFFFFF"/>
                </a:highlight>
                <a:ea typeface="Aptos" panose="020B0004020202020204" pitchFamily="34" charset="0"/>
                <a:cs typeface="Times New Roman" panose="02020603050405020304" pitchFamily="18" charset="0"/>
              </a:rPr>
              <a:t>Identity is how you think about, describe, and present yourself.  </a:t>
            </a:r>
            <a:br>
              <a:rPr lang="en-US" sz="3200" kern="100" dirty="0">
                <a:solidFill>
                  <a:srgbClr val="333333"/>
                </a:solidFill>
                <a:effectLst/>
                <a:highlight>
                  <a:srgbClr val="FFFFFF"/>
                </a:highlight>
                <a:ea typeface="Aptos" panose="020B0004020202020204" pitchFamily="34" charset="0"/>
                <a:cs typeface="Times New Roman" panose="02020603050405020304" pitchFamily="18" charset="0"/>
              </a:rPr>
            </a:br>
            <a:r>
              <a:rPr lang="en-US" sz="3200" kern="100" dirty="0">
                <a:solidFill>
                  <a:srgbClr val="333333"/>
                </a:solidFill>
                <a:effectLst/>
                <a:highlight>
                  <a:srgbClr val="FFFFFF"/>
                </a:highlight>
                <a:ea typeface="Aptos" panose="020B0004020202020204" pitchFamily="34" charset="0"/>
                <a:cs typeface="Times New Roman" panose="02020603050405020304" pitchFamily="18" charset="0"/>
              </a:rPr>
              <a:t>It can be made up of different roles, traits, and experiences.  Developing a strong identity can give meaning and direction in life.</a:t>
            </a:r>
            <a:endParaRPr lang="en-US" sz="3200" kern="100" dirty="0">
              <a:effectLst/>
              <a:ea typeface="Aptos" panose="020B0004020202020204" pitchFamily="34" charset="0"/>
              <a:cs typeface="Times New Roman" panose="02020603050405020304" pitchFamily="18" charset="0"/>
            </a:endParaRPr>
          </a:p>
          <a:p>
            <a:endParaRPr lang="en-US" dirty="0"/>
          </a:p>
        </p:txBody>
      </p:sp>
      <p:sp>
        <p:nvSpPr>
          <p:cNvPr id="4" name="TextBox 3">
            <a:extLst>
              <a:ext uri="{FF2B5EF4-FFF2-40B4-BE49-F238E27FC236}">
                <a16:creationId xmlns:a16="http://schemas.microsoft.com/office/drawing/2014/main" id="{85F13E4A-2A4D-9B6D-B7B1-87A9991DE158}"/>
              </a:ext>
            </a:extLst>
          </p:cNvPr>
          <p:cNvSpPr txBox="1"/>
          <p:nvPr/>
        </p:nvSpPr>
        <p:spPr>
          <a:xfrm>
            <a:off x="794943" y="2578894"/>
            <a:ext cx="4848379" cy="369332"/>
          </a:xfrm>
          <a:prstGeom prst="rect">
            <a:avLst/>
          </a:prstGeom>
          <a:noFill/>
        </p:spPr>
        <p:txBody>
          <a:bodyPr wrap="none" rtlCol="0">
            <a:spAutoFit/>
          </a:bodyPr>
          <a:lstStyle/>
          <a:p>
            <a:r>
              <a:rPr lang="en-US" dirty="0"/>
              <a:t>Source: Identity Exploration Exercise – Who Am I?</a:t>
            </a:r>
          </a:p>
        </p:txBody>
      </p:sp>
      <p:pic>
        <p:nvPicPr>
          <p:cNvPr id="6" name="Picture 5">
            <a:extLst>
              <a:ext uri="{FF2B5EF4-FFF2-40B4-BE49-F238E27FC236}">
                <a16:creationId xmlns:a16="http://schemas.microsoft.com/office/drawing/2014/main" id="{E4E97274-7540-FB05-9FF0-8C2F041E824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383302" y="3128211"/>
            <a:ext cx="5180890" cy="3729789"/>
          </a:xfrm>
          <a:prstGeom prst="rect">
            <a:avLst/>
          </a:prstGeom>
        </p:spPr>
      </p:pic>
    </p:spTree>
    <p:extLst>
      <p:ext uri="{BB962C8B-B14F-4D97-AF65-F5344CB8AC3E}">
        <p14:creationId xmlns:p14="http://schemas.microsoft.com/office/powerpoint/2010/main" val="20833862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234B96-3176-3F4F-F426-E29F1A9E4AE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5E278C-44C5-9FDE-7019-515530D01822}"/>
              </a:ext>
            </a:extLst>
          </p:cNvPr>
          <p:cNvSpPr>
            <a:spLocks noGrp="1"/>
          </p:cNvSpPr>
          <p:nvPr>
            <p:ph type="title"/>
          </p:nvPr>
        </p:nvSpPr>
        <p:spPr>
          <a:xfrm>
            <a:off x="405637" y="365125"/>
            <a:ext cx="11577816" cy="1325563"/>
          </a:xfrm>
        </p:spPr>
        <p:txBody>
          <a:bodyPr/>
          <a:lstStyle/>
          <a:p>
            <a:r>
              <a:rPr lang="en-US" dirty="0"/>
              <a:t>10 Things Only Self-Aware People Do Video (5:27)</a:t>
            </a:r>
          </a:p>
        </p:txBody>
      </p:sp>
      <p:pic>
        <p:nvPicPr>
          <p:cNvPr id="5" name="Picture 4">
            <a:extLst>
              <a:ext uri="{FF2B5EF4-FFF2-40B4-BE49-F238E27FC236}">
                <a16:creationId xmlns:a16="http://schemas.microsoft.com/office/drawing/2014/main" id="{6BA2D726-9375-C832-233F-EB326C68475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103808" y="1690687"/>
            <a:ext cx="8483981" cy="4802187"/>
          </a:xfrm>
          <a:prstGeom prst="rect">
            <a:avLst/>
          </a:prstGeom>
        </p:spPr>
      </p:pic>
    </p:spTree>
    <p:extLst>
      <p:ext uri="{BB962C8B-B14F-4D97-AF65-F5344CB8AC3E}">
        <p14:creationId xmlns:p14="http://schemas.microsoft.com/office/powerpoint/2010/main" val="24692990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A6E7BC-22C4-E786-0FB0-4E3252F1A5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B7161C-CA71-9E7B-5904-B22ADFCE73D2}"/>
              </a:ext>
            </a:extLst>
          </p:cNvPr>
          <p:cNvSpPr>
            <a:spLocks noGrp="1"/>
          </p:cNvSpPr>
          <p:nvPr>
            <p:ph type="title"/>
          </p:nvPr>
        </p:nvSpPr>
        <p:spPr>
          <a:xfrm>
            <a:off x="583019" y="145385"/>
            <a:ext cx="10515600" cy="1325563"/>
          </a:xfrm>
        </p:spPr>
        <p:txBody>
          <a:bodyPr/>
          <a:lstStyle/>
          <a:p>
            <a:r>
              <a:rPr lang="en-US" dirty="0"/>
              <a:t>Small Groups</a:t>
            </a:r>
            <a:br>
              <a:rPr lang="en-US" dirty="0"/>
            </a:br>
            <a:r>
              <a:rPr lang="en-US" dirty="0"/>
              <a:t>10 Things Only Self-Aware People Do</a:t>
            </a:r>
          </a:p>
        </p:txBody>
      </p:sp>
      <p:sp>
        <p:nvSpPr>
          <p:cNvPr id="3" name="Content Placeholder 2">
            <a:extLst>
              <a:ext uri="{FF2B5EF4-FFF2-40B4-BE49-F238E27FC236}">
                <a16:creationId xmlns:a16="http://schemas.microsoft.com/office/drawing/2014/main" id="{72BC5A5B-16DE-184A-AE28-14E186AFA055}"/>
              </a:ext>
            </a:extLst>
          </p:cNvPr>
          <p:cNvSpPr>
            <a:spLocks noGrp="1"/>
          </p:cNvSpPr>
          <p:nvPr>
            <p:ph idx="1"/>
          </p:nvPr>
        </p:nvSpPr>
        <p:spPr>
          <a:xfrm>
            <a:off x="653902" y="1605628"/>
            <a:ext cx="5229447" cy="5319711"/>
          </a:xfrm>
        </p:spPr>
        <p:txBody>
          <a:bodyPr/>
          <a:lstStyle/>
          <a:p>
            <a:r>
              <a:rPr lang="en-US" dirty="0"/>
              <a:t>Choose your words wisely</a:t>
            </a:r>
          </a:p>
          <a:p>
            <a:r>
              <a:rPr lang="en-US" dirty="0"/>
              <a:t>You aren’t afraid of new ideas</a:t>
            </a:r>
          </a:p>
          <a:p>
            <a:r>
              <a:rPr lang="en-US" dirty="0"/>
              <a:t>You manage your time well</a:t>
            </a:r>
          </a:p>
          <a:p>
            <a:r>
              <a:rPr lang="en-US" dirty="0"/>
              <a:t>You journal</a:t>
            </a:r>
          </a:p>
          <a:p>
            <a:r>
              <a:rPr lang="en-US" dirty="0"/>
              <a:t>You practice patience</a:t>
            </a:r>
          </a:p>
          <a:p>
            <a:r>
              <a:rPr lang="en-US" dirty="0"/>
              <a:t>You use empathy</a:t>
            </a:r>
          </a:p>
          <a:p>
            <a:r>
              <a:rPr lang="en-US" dirty="0"/>
              <a:t>You accept your failures</a:t>
            </a:r>
          </a:p>
          <a:p>
            <a:r>
              <a:rPr lang="en-US" dirty="0"/>
              <a:t>You are humble</a:t>
            </a:r>
          </a:p>
          <a:p>
            <a:r>
              <a:rPr lang="en-US" dirty="0"/>
              <a:t>You ask for feedback</a:t>
            </a:r>
          </a:p>
          <a:p>
            <a:r>
              <a:rPr lang="en-US" dirty="0"/>
              <a:t>You talk to yourself</a:t>
            </a:r>
          </a:p>
          <a:p>
            <a:endParaRPr lang="en-US" dirty="0"/>
          </a:p>
          <a:p>
            <a:endParaRPr lang="en-US" dirty="0"/>
          </a:p>
        </p:txBody>
      </p:sp>
      <p:sp>
        <p:nvSpPr>
          <p:cNvPr id="4" name="TextBox 3">
            <a:extLst>
              <a:ext uri="{FF2B5EF4-FFF2-40B4-BE49-F238E27FC236}">
                <a16:creationId xmlns:a16="http://schemas.microsoft.com/office/drawing/2014/main" id="{673CF671-CD5C-8E20-9AEF-97109D48A4BF}"/>
              </a:ext>
            </a:extLst>
          </p:cNvPr>
          <p:cNvSpPr txBox="1"/>
          <p:nvPr/>
        </p:nvSpPr>
        <p:spPr>
          <a:xfrm>
            <a:off x="6096000" y="1605628"/>
            <a:ext cx="5991833" cy="954107"/>
          </a:xfrm>
          <a:prstGeom prst="rect">
            <a:avLst/>
          </a:prstGeom>
          <a:noFill/>
        </p:spPr>
        <p:txBody>
          <a:bodyPr wrap="none" rtlCol="0">
            <a:spAutoFit/>
          </a:bodyPr>
          <a:lstStyle/>
          <a:p>
            <a:r>
              <a:rPr lang="en-US" sz="2800" dirty="0"/>
              <a:t>What do you already do?</a:t>
            </a:r>
          </a:p>
          <a:p>
            <a:r>
              <a:rPr lang="en-US" sz="2800" dirty="0"/>
              <a:t>What do you want to begin or improve?</a:t>
            </a:r>
          </a:p>
        </p:txBody>
      </p:sp>
      <p:pic>
        <p:nvPicPr>
          <p:cNvPr id="15362" name="Picture 2" descr="30 Cutest Dog Breeds of All Time - Parade Pets">
            <a:extLst>
              <a:ext uri="{FF2B5EF4-FFF2-40B4-BE49-F238E27FC236}">
                <a16:creationId xmlns:a16="http://schemas.microsoft.com/office/drawing/2014/main" id="{8CE3DE4F-3A50-A88C-ECAA-D09F5F15327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385578" y="3025082"/>
            <a:ext cx="5412676" cy="36129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64000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B4A12-F9B9-4071-C8D3-3218E0423B27}"/>
              </a:ext>
            </a:extLst>
          </p:cNvPr>
          <p:cNvSpPr>
            <a:spLocks noGrp="1"/>
          </p:cNvSpPr>
          <p:nvPr>
            <p:ph type="title"/>
          </p:nvPr>
        </p:nvSpPr>
        <p:spPr>
          <a:xfrm>
            <a:off x="604443" y="318959"/>
            <a:ext cx="10515600" cy="1325563"/>
          </a:xfrm>
        </p:spPr>
        <p:txBody>
          <a:bodyPr>
            <a:normAutofit/>
          </a:bodyPr>
          <a:lstStyle/>
          <a:p>
            <a:r>
              <a:rPr lang="en-US" dirty="0">
                <a:solidFill>
                  <a:srgbClr val="333333"/>
                </a:solidFill>
                <a:effectLst/>
                <a:highlight>
                  <a:srgbClr val="FFFFFF"/>
                </a:highlight>
                <a:latin typeface="+mn-lt"/>
                <a:ea typeface="Aptos" panose="020B0004020202020204" pitchFamily="34" charset="0"/>
              </a:rPr>
              <a:t>Identity Exploration Worksheet </a:t>
            </a:r>
            <a:br>
              <a:rPr lang="en-US" dirty="0">
                <a:solidFill>
                  <a:srgbClr val="333333"/>
                </a:solidFill>
                <a:effectLst/>
                <a:highlight>
                  <a:srgbClr val="FFFFFF"/>
                </a:highlight>
                <a:latin typeface="+mn-lt"/>
                <a:ea typeface="Aptos" panose="020B0004020202020204" pitchFamily="34" charset="0"/>
              </a:rPr>
            </a:br>
            <a:r>
              <a:rPr lang="en-US" dirty="0">
                <a:solidFill>
                  <a:srgbClr val="333333"/>
                </a:solidFill>
                <a:effectLst/>
                <a:highlight>
                  <a:srgbClr val="FFFFFF"/>
                </a:highlight>
                <a:latin typeface="+mn-lt"/>
                <a:ea typeface="Aptos" panose="020B0004020202020204" pitchFamily="34" charset="0"/>
              </a:rPr>
              <a:t>Who Am I?</a:t>
            </a:r>
            <a:endParaRPr lang="en-US" dirty="0">
              <a:latin typeface="+mn-lt"/>
            </a:endParaRPr>
          </a:p>
        </p:txBody>
      </p:sp>
      <p:sp>
        <p:nvSpPr>
          <p:cNvPr id="3" name="Content Placeholder 2">
            <a:extLst>
              <a:ext uri="{FF2B5EF4-FFF2-40B4-BE49-F238E27FC236}">
                <a16:creationId xmlns:a16="http://schemas.microsoft.com/office/drawing/2014/main" id="{CCEC60FE-0DCE-CD3F-5E99-D69013967C29}"/>
              </a:ext>
            </a:extLst>
          </p:cNvPr>
          <p:cNvSpPr>
            <a:spLocks noGrp="1"/>
          </p:cNvSpPr>
          <p:nvPr>
            <p:ph idx="1"/>
          </p:nvPr>
        </p:nvSpPr>
        <p:spPr/>
        <p:txBody>
          <a:bodyPr>
            <a:normAutofit/>
          </a:bodyPr>
          <a:lstStyle/>
          <a:p>
            <a:r>
              <a:rPr lang="en-US" sz="3200" dirty="0"/>
              <a:t>Identify Parts of Identity</a:t>
            </a:r>
          </a:p>
          <a:p>
            <a:r>
              <a:rPr lang="en-US" sz="3200" dirty="0"/>
              <a:t>Describe What it Means to You</a:t>
            </a:r>
          </a:p>
          <a:p>
            <a:r>
              <a:rPr lang="en-US" sz="3200" dirty="0"/>
              <a:t>Rate How Much you Identify with each Part on Scale of 1-10</a:t>
            </a:r>
          </a:p>
        </p:txBody>
      </p:sp>
      <p:sp>
        <p:nvSpPr>
          <p:cNvPr id="4" name="TextBox 3">
            <a:extLst>
              <a:ext uri="{FF2B5EF4-FFF2-40B4-BE49-F238E27FC236}">
                <a16:creationId xmlns:a16="http://schemas.microsoft.com/office/drawing/2014/main" id="{7BBBB5DB-AD9C-A27F-CD72-63EC3290CC6B}"/>
              </a:ext>
            </a:extLst>
          </p:cNvPr>
          <p:cNvSpPr txBox="1"/>
          <p:nvPr/>
        </p:nvSpPr>
        <p:spPr>
          <a:xfrm>
            <a:off x="838200" y="6381736"/>
            <a:ext cx="7357720" cy="369332"/>
          </a:xfrm>
          <a:prstGeom prst="rect">
            <a:avLst/>
          </a:prstGeom>
          <a:noFill/>
        </p:spPr>
        <p:txBody>
          <a:bodyPr wrap="none" rtlCol="0">
            <a:spAutoFit/>
          </a:bodyPr>
          <a:lstStyle/>
          <a:p>
            <a:r>
              <a:rPr lang="en-US" sz="1800" kern="100" dirty="0">
                <a:effectLst/>
                <a:ea typeface="Aptos" panose="020B0004020202020204" pitchFamily="34" charset="0"/>
                <a:cs typeface="Times New Roman" panose="02020603050405020304" pitchFamily="18" charset="0"/>
              </a:rPr>
              <a:t>Source: </a:t>
            </a:r>
            <a:r>
              <a:rPr lang="en-US" sz="1800" u="sng" kern="100" dirty="0">
                <a:solidFill>
                  <a:srgbClr val="0000FF"/>
                </a:solidFill>
                <a:effectLst/>
                <a:ea typeface="Aptos" panose="020B0004020202020204" pitchFamily="34" charset="0"/>
                <a:cs typeface="Times New Roman" panose="02020603050405020304" pitchFamily="18" charset="0"/>
                <a:hlinkClick r:id="rId2"/>
              </a:rPr>
              <a:t>Who Am I? Identity Exploration Exercise | Worksheet | Therapist Aid</a:t>
            </a:r>
            <a:endParaRPr lang="en-US" sz="1800" kern="100" dirty="0">
              <a:effectLst/>
              <a:ea typeface="Aptos" panose="020B0004020202020204" pitchFamily="34" charset="0"/>
              <a:cs typeface="Times New Roman" panose="02020603050405020304" pitchFamily="18" charset="0"/>
            </a:endParaRPr>
          </a:p>
        </p:txBody>
      </p:sp>
      <p:pic>
        <p:nvPicPr>
          <p:cNvPr id="16386" name="Picture 2" descr="Cute Dog Breeds That Stay Small Forever | Tucson Vet">
            <a:extLst>
              <a:ext uri="{FF2B5EF4-FFF2-40B4-BE49-F238E27FC236}">
                <a16:creationId xmlns:a16="http://schemas.microsoft.com/office/drawing/2014/main" id="{5114B3D3-CF49-C588-232D-AE7C802F160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68841" y="3480710"/>
            <a:ext cx="4192719" cy="279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24552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6CB32-64ED-5AE5-530D-6B8AD9BC0BAC}"/>
              </a:ext>
            </a:extLst>
          </p:cNvPr>
          <p:cNvSpPr>
            <a:spLocks noGrp="1"/>
          </p:cNvSpPr>
          <p:nvPr>
            <p:ph type="title"/>
          </p:nvPr>
        </p:nvSpPr>
        <p:spPr>
          <a:xfrm>
            <a:off x="364672" y="194004"/>
            <a:ext cx="10515600" cy="1105407"/>
          </a:xfrm>
        </p:spPr>
        <p:txBody>
          <a:bodyPr/>
          <a:lstStyle/>
          <a:p>
            <a:r>
              <a:rPr lang="en-US" dirty="0"/>
              <a:t>Positionality</a:t>
            </a:r>
          </a:p>
        </p:txBody>
      </p:sp>
      <p:sp>
        <p:nvSpPr>
          <p:cNvPr id="3" name="Content Placeholder 2">
            <a:extLst>
              <a:ext uri="{FF2B5EF4-FFF2-40B4-BE49-F238E27FC236}">
                <a16:creationId xmlns:a16="http://schemas.microsoft.com/office/drawing/2014/main" id="{554CACE3-2453-BD51-9A6C-E76183BC43FB}"/>
              </a:ext>
            </a:extLst>
          </p:cNvPr>
          <p:cNvSpPr>
            <a:spLocks noGrp="1"/>
          </p:cNvSpPr>
          <p:nvPr>
            <p:ph idx="1"/>
          </p:nvPr>
        </p:nvSpPr>
        <p:spPr>
          <a:xfrm>
            <a:off x="364672" y="1170717"/>
            <a:ext cx="11653157" cy="2521365"/>
          </a:xfrm>
        </p:spPr>
        <p:txBody>
          <a:bodyPr>
            <a:normAutofit lnSpcReduction="10000"/>
          </a:bodyPr>
          <a:lstStyle/>
          <a:p>
            <a:pPr marL="457200" marR="0">
              <a:lnSpc>
                <a:spcPct val="107000"/>
              </a:lnSpc>
              <a:spcBef>
                <a:spcPts val="0"/>
              </a:spcBef>
              <a:spcAft>
                <a:spcPts val="800"/>
              </a:spcAft>
            </a:pPr>
            <a:r>
              <a:rPr lang="en-US" kern="100" dirty="0">
                <a:effectLst/>
                <a:ea typeface="Aptos" panose="020B0004020202020204" pitchFamily="34" charset="0"/>
                <a:cs typeface="Times New Roman" panose="02020603050405020304" pitchFamily="18" charset="0"/>
              </a:rPr>
              <a:t>Positionality</a:t>
            </a:r>
            <a:r>
              <a:rPr lang="en-US" kern="100" dirty="0">
                <a:solidFill>
                  <a:srgbClr val="2D3B45"/>
                </a:solidFill>
                <a:effectLst/>
                <a:highlight>
                  <a:srgbClr val="FFFFFF"/>
                </a:highlight>
                <a:ea typeface="Aptos" panose="020B0004020202020204" pitchFamily="34" charset="0"/>
                <a:cs typeface="Times New Roman" panose="02020603050405020304" pitchFamily="18" charset="0"/>
              </a:rPr>
              <a:t>: How my identity influences, and potentially biases, my understanding of and outlook on the world.  </a:t>
            </a:r>
            <a:endParaRPr lang="en-US" kern="100" dirty="0">
              <a:effectLst/>
              <a:ea typeface="Aptos" panose="020B0004020202020204" pitchFamily="34" charset="0"/>
              <a:cs typeface="Times New Roman" panose="02020603050405020304" pitchFamily="18" charset="0"/>
            </a:endParaRPr>
          </a:p>
          <a:p>
            <a:pPr marL="457200" marR="0">
              <a:lnSpc>
                <a:spcPct val="107000"/>
              </a:lnSpc>
              <a:spcBef>
                <a:spcPts val="0"/>
              </a:spcBef>
              <a:spcAft>
                <a:spcPts val="800"/>
              </a:spcAft>
            </a:pPr>
            <a:r>
              <a:rPr lang="en-US" kern="100" dirty="0">
                <a:effectLst/>
                <a:ea typeface="Aptos" panose="020B0004020202020204" pitchFamily="34" charset="0"/>
                <a:cs typeface="Times New Roman" panose="02020603050405020304" pitchFamily="18" charset="0"/>
              </a:rPr>
              <a:t>Positionality</a:t>
            </a:r>
            <a:r>
              <a:rPr lang="en-US" kern="100" dirty="0">
                <a:solidFill>
                  <a:srgbClr val="2D3B45"/>
                </a:solidFill>
                <a:effectLst/>
                <a:highlight>
                  <a:srgbClr val="FFFFFF"/>
                </a:highlight>
                <a:ea typeface="Aptos" panose="020B0004020202020204" pitchFamily="34" charset="0"/>
                <a:cs typeface="Times New Roman" panose="02020603050405020304" pitchFamily="18" charset="0"/>
              </a:rPr>
              <a:t> Statement: How your worldview, identity, background, experiences, values, and biases shape your work.</a:t>
            </a:r>
          </a:p>
          <a:p>
            <a:pPr marL="457200" marR="0">
              <a:lnSpc>
                <a:spcPct val="107000"/>
              </a:lnSpc>
              <a:spcBef>
                <a:spcPts val="0"/>
              </a:spcBef>
              <a:spcAft>
                <a:spcPts val="800"/>
              </a:spcAft>
            </a:pPr>
            <a:r>
              <a:rPr lang="en-US" kern="100" dirty="0">
                <a:solidFill>
                  <a:srgbClr val="2D3B45"/>
                </a:solidFill>
                <a:effectLst/>
                <a:highlight>
                  <a:srgbClr val="FFFFFF"/>
                </a:highlight>
                <a:ea typeface="Aptos" panose="020B0004020202020204" pitchFamily="34" charset="0"/>
                <a:cs typeface="Times New Roman" panose="02020603050405020304" pitchFamily="18" charset="0"/>
              </a:rPr>
              <a:t>Please read </a:t>
            </a:r>
            <a:r>
              <a:rPr lang="en-US" kern="100" dirty="0">
                <a:solidFill>
                  <a:srgbClr val="333333"/>
                </a:solidFill>
                <a:effectLst/>
                <a:highlight>
                  <a:srgbClr val="FFFFFF"/>
                </a:highlight>
                <a:ea typeface="Aptos" panose="020B0004020202020204" pitchFamily="34" charset="0"/>
                <a:cs typeface="Times New Roman" panose="02020603050405020304" pitchFamily="18" charset="0"/>
              </a:rPr>
              <a:t>the </a:t>
            </a:r>
            <a:r>
              <a:rPr lang="en-US" kern="100" dirty="0">
                <a:solidFill>
                  <a:srgbClr val="333333"/>
                </a:solidFill>
                <a:effectLst/>
                <a:highlight>
                  <a:srgbClr val="FFFFFF"/>
                </a:highlight>
                <a:ea typeface="Aptos" panose="020B0004020202020204" pitchFamily="34" charset="0"/>
                <a:cs typeface="Times New Roman" panose="02020603050405020304" pitchFamily="18" charset="0"/>
                <a:hlinkClick r:id="rId2"/>
              </a:rPr>
              <a:t>content and watch the positionality videos</a:t>
            </a:r>
            <a:endParaRPr lang="en-US" kern="100" dirty="0">
              <a:effectLst/>
              <a:ea typeface="Aptos" panose="020B0004020202020204" pitchFamily="34" charset="0"/>
              <a:cs typeface="Times New Roman" panose="02020603050405020304" pitchFamily="18" charset="0"/>
            </a:endParaRPr>
          </a:p>
          <a:p>
            <a:endParaRPr lang="en-US" dirty="0"/>
          </a:p>
        </p:txBody>
      </p:sp>
      <p:sp>
        <p:nvSpPr>
          <p:cNvPr id="4" name="TextBox 3">
            <a:extLst>
              <a:ext uri="{FF2B5EF4-FFF2-40B4-BE49-F238E27FC236}">
                <a16:creationId xmlns:a16="http://schemas.microsoft.com/office/drawing/2014/main" id="{72C15FBD-7605-BEA2-02F6-46E5488CBD60}"/>
              </a:ext>
            </a:extLst>
          </p:cNvPr>
          <p:cNvSpPr txBox="1"/>
          <p:nvPr/>
        </p:nvSpPr>
        <p:spPr>
          <a:xfrm>
            <a:off x="290047" y="6294664"/>
            <a:ext cx="6578468" cy="369332"/>
          </a:xfrm>
          <a:prstGeom prst="rect">
            <a:avLst/>
          </a:prstGeom>
          <a:noFill/>
        </p:spPr>
        <p:txBody>
          <a:bodyPr wrap="none" rtlCol="0">
            <a:spAutoFit/>
          </a:bodyPr>
          <a:lstStyle/>
          <a:p>
            <a:r>
              <a:rPr lang="en-US" sz="1800" kern="100" dirty="0">
                <a:solidFill>
                  <a:srgbClr val="333333"/>
                </a:solidFill>
                <a:effectLst/>
                <a:highlight>
                  <a:srgbClr val="FFFFFF"/>
                </a:highlight>
                <a:ea typeface="Aptos" panose="020B0004020202020204" pitchFamily="34" charset="0"/>
                <a:cs typeface="Times New Roman" panose="02020603050405020304" pitchFamily="18" charset="0"/>
              </a:rPr>
              <a:t>Source: </a:t>
            </a:r>
            <a:r>
              <a:rPr lang="en-US" sz="1800" u="sng" kern="100" dirty="0">
                <a:solidFill>
                  <a:srgbClr val="0000FF"/>
                </a:solidFill>
                <a:effectLst/>
                <a:ea typeface="Aptos" panose="020B0004020202020204" pitchFamily="34" charset="0"/>
                <a:cs typeface="Times New Roman" panose="02020603050405020304" pitchFamily="18" charset="0"/>
                <a:hlinkClick r:id="rId2"/>
              </a:rPr>
              <a:t>positionality Meaning | Gender &amp; Sexuality | Dictionary.com</a:t>
            </a:r>
            <a:endParaRPr lang="en-US" sz="1800" kern="100" dirty="0">
              <a:effectLst/>
              <a:ea typeface="Aptos" panose="020B0004020202020204" pitchFamily="34" charset="0"/>
              <a:cs typeface="Times New Roman" panose="02020603050405020304" pitchFamily="18" charset="0"/>
            </a:endParaRPr>
          </a:p>
        </p:txBody>
      </p:sp>
      <p:pic>
        <p:nvPicPr>
          <p:cNvPr id="27650" name="Picture 2" descr="Two dogs: Expert tips for adding a second dog to your family">
            <a:extLst>
              <a:ext uri="{FF2B5EF4-FFF2-40B4-BE49-F238E27FC236}">
                <a16:creationId xmlns:a16="http://schemas.microsoft.com/office/drawing/2014/main" id="{3F60FEE6-B254-AF80-59DC-CFB89175FB3B}"/>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723444" y="3714449"/>
            <a:ext cx="5180935" cy="25213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3804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37024-AA3A-330C-DCD1-E13CCAD026B9}"/>
              </a:ext>
            </a:extLst>
          </p:cNvPr>
          <p:cNvSpPr>
            <a:spLocks noGrp="1"/>
          </p:cNvSpPr>
          <p:nvPr>
            <p:ph type="title"/>
          </p:nvPr>
        </p:nvSpPr>
        <p:spPr>
          <a:xfrm>
            <a:off x="483892" y="243554"/>
            <a:ext cx="6834510" cy="1325563"/>
          </a:xfrm>
        </p:spPr>
        <p:txBody>
          <a:bodyPr/>
          <a:lstStyle/>
          <a:p>
            <a:r>
              <a:rPr lang="en-US" dirty="0"/>
              <a:t>Lawyering Culture</a:t>
            </a:r>
          </a:p>
        </p:txBody>
      </p:sp>
      <p:sp>
        <p:nvSpPr>
          <p:cNvPr id="3" name="Content Placeholder 2">
            <a:extLst>
              <a:ext uri="{FF2B5EF4-FFF2-40B4-BE49-F238E27FC236}">
                <a16:creationId xmlns:a16="http://schemas.microsoft.com/office/drawing/2014/main" id="{EF4F54B7-1371-3BCC-4889-E99B5519C49A}"/>
              </a:ext>
            </a:extLst>
          </p:cNvPr>
          <p:cNvSpPr>
            <a:spLocks noGrp="1"/>
          </p:cNvSpPr>
          <p:nvPr>
            <p:ph idx="1"/>
          </p:nvPr>
        </p:nvSpPr>
        <p:spPr>
          <a:xfrm>
            <a:off x="483892" y="2105758"/>
            <a:ext cx="10515600" cy="4351338"/>
          </a:xfrm>
        </p:spPr>
        <p:txBody>
          <a:bodyPr/>
          <a:lstStyle/>
          <a:p>
            <a:r>
              <a:rPr lang="en-US" dirty="0"/>
              <a:t>Possess: Power, Privilege &amp; Responsibility</a:t>
            </a:r>
          </a:p>
          <a:p>
            <a:r>
              <a:rPr lang="en-US" dirty="0"/>
              <a:t>Training: Zero-sum, Winner Take All, Win-Lose</a:t>
            </a:r>
          </a:p>
          <a:p>
            <a:r>
              <a:rPr lang="en-US" dirty="0"/>
              <a:t>Result: Detached Individualism, Warrior Advocates</a:t>
            </a:r>
          </a:p>
          <a:p>
            <a:r>
              <a:rPr lang="en-US" dirty="0"/>
              <a:t>Distanced from: Constituents, Community &amp; Ecosystems</a:t>
            </a:r>
          </a:p>
          <a:p>
            <a:r>
              <a:rPr lang="en-US" dirty="0"/>
              <a:t>Culture: Imprinted on Law Students &amp; Transmitted to Organizations</a:t>
            </a:r>
          </a:p>
          <a:p>
            <a:r>
              <a:rPr lang="en-US" dirty="0"/>
              <a:t>Big Picture: Hierarchy v. Interconnected &amp; Interdependent</a:t>
            </a:r>
          </a:p>
        </p:txBody>
      </p:sp>
      <p:pic>
        <p:nvPicPr>
          <p:cNvPr id="3074" name="Picture 2" descr="A Lawyer's Best Friend - Top 10 Dogs for Attorneys - Law Dog Legal Marketing">
            <a:extLst>
              <a:ext uri="{FF2B5EF4-FFF2-40B4-BE49-F238E27FC236}">
                <a16:creationId xmlns:a16="http://schemas.microsoft.com/office/drawing/2014/main" id="{559FFB36-A05E-5364-EE2C-D6AA9923FA0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818025" y="0"/>
            <a:ext cx="4373975" cy="3045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28288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03B23-C0E7-F727-6F87-B68999E08AB3}"/>
              </a:ext>
            </a:extLst>
          </p:cNvPr>
          <p:cNvSpPr>
            <a:spLocks noGrp="1"/>
          </p:cNvSpPr>
          <p:nvPr>
            <p:ph type="title"/>
          </p:nvPr>
        </p:nvSpPr>
        <p:spPr>
          <a:xfrm>
            <a:off x="838200" y="365125"/>
            <a:ext cx="4503821" cy="1325563"/>
          </a:xfrm>
        </p:spPr>
        <p:txBody>
          <a:bodyPr/>
          <a:lstStyle/>
          <a:p>
            <a:r>
              <a:rPr lang="en-US" dirty="0"/>
              <a:t>Positionality</a:t>
            </a:r>
            <a:br>
              <a:rPr lang="en-US" dirty="0"/>
            </a:br>
            <a:r>
              <a:rPr lang="en-US" dirty="0"/>
              <a:t>Wheel of Privilege</a:t>
            </a:r>
          </a:p>
        </p:txBody>
      </p:sp>
      <p:sp>
        <p:nvSpPr>
          <p:cNvPr id="3" name="Content Placeholder 2">
            <a:extLst>
              <a:ext uri="{FF2B5EF4-FFF2-40B4-BE49-F238E27FC236}">
                <a16:creationId xmlns:a16="http://schemas.microsoft.com/office/drawing/2014/main" id="{1C360DDE-9DBA-5BCF-FFF9-EEFCBB4F1686}"/>
              </a:ext>
            </a:extLst>
          </p:cNvPr>
          <p:cNvSpPr>
            <a:spLocks noGrp="1"/>
          </p:cNvSpPr>
          <p:nvPr>
            <p:ph idx="1"/>
          </p:nvPr>
        </p:nvSpPr>
        <p:spPr>
          <a:xfrm>
            <a:off x="563192" y="6334635"/>
            <a:ext cx="4778829" cy="422561"/>
          </a:xfrm>
        </p:spPr>
        <p:txBody>
          <a:bodyPr>
            <a:normAutofit/>
          </a:bodyPr>
          <a:lstStyle/>
          <a:p>
            <a:pPr marL="0" indent="0">
              <a:buNone/>
            </a:pPr>
            <a:r>
              <a:rPr lang="en-US" sz="1800" dirty="0"/>
              <a:t>Source: </a:t>
            </a:r>
            <a:r>
              <a:rPr lang="en-US" sz="1800" dirty="0">
                <a:hlinkClick r:id="rId2"/>
              </a:rPr>
              <a:t>Wheel of Privilege and Power (wisc.edu)</a:t>
            </a:r>
            <a:endParaRPr lang="en-US" sz="1800" dirty="0"/>
          </a:p>
        </p:txBody>
      </p:sp>
      <p:pic>
        <p:nvPicPr>
          <p:cNvPr id="1026" name="Picture 2" descr="wheel of priviledge and power">
            <a:extLst>
              <a:ext uri="{FF2B5EF4-FFF2-40B4-BE49-F238E27FC236}">
                <a16:creationId xmlns:a16="http://schemas.microsoft.com/office/drawing/2014/main" id="{32B3A7A3-4F2B-8733-2714-142C068482C6}"/>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555832" y="-14227"/>
            <a:ext cx="6382946" cy="6855028"/>
          </a:xfrm>
          <a:prstGeom prst="rect">
            <a:avLst/>
          </a:prstGeom>
          <a:noFill/>
          <a:extLst>
            <a:ext uri="{909E8E84-426E-40DD-AFC4-6F175D3DCCD1}">
              <a14:hiddenFill xmlns:a14="http://schemas.microsoft.com/office/drawing/2010/main">
                <a:solidFill>
                  <a:srgbClr val="FFFFFF"/>
                </a:solidFill>
              </a14:hiddenFill>
            </a:ext>
          </a:extLst>
        </p:spPr>
      </p:pic>
      <p:pic>
        <p:nvPicPr>
          <p:cNvPr id="17410" name="Picture 2" descr="15 Cute Dog Breeds That Stay Small Forever">
            <a:extLst>
              <a:ext uri="{FF2B5EF4-FFF2-40B4-BE49-F238E27FC236}">
                <a16:creationId xmlns:a16="http://schemas.microsoft.com/office/drawing/2014/main" id="{454F57FF-9BEA-D178-C678-8247F5A29D76}"/>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flipH="1">
            <a:off x="1172525" y="1690688"/>
            <a:ext cx="3205480" cy="213965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7C7A700-0057-A64D-2DC5-563AA925B17C}"/>
              </a:ext>
            </a:extLst>
          </p:cNvPr>
          <p:cNvSpPr txBox="1"/>
          <p:nvPr/>
        </p:nvSpPr>
        <p:spPr>
          <a:xfrm>
            <a:off x="0" y="4089449"/>
            <a:ext cx="5842778" cy="1362937"/>
          </a:xfrm>
          <a:prstGeom prst="rect">
            <a:avLst/>
          </a:prstGeom>
          <a:noFill/>
        </p:spPr>
        <p:txBody>
          <a:bodyPr wrap="square" rtlCol="0">
            <a:spAutoFit/>
          </a:bodyPr>
          <a:lstStyle/>
          <a:p>
            <a:pPr marL="457200" marR="0">
              <a:lnSpc>
                <a:spcPct val="107000"/>
              </a:lnSpc>
              <a:spcBef>
                <a:spcPts val="0"/>
              </a:spcBef>
              <a:spcAft>
                <a:spcPts val="800"/>
              </a:spcAft>
            </a:pPr>
            <a:r>
              <a:rPr lang="en-US" sz="2400" kern="100" dirty="0">
                <a:effectLst/>
                <a:ea typeface="Aptos" panose="020B0004020202020204" pitchFamily="34" charset="0"/>
                <a:cs typeface="Times New Roman" panose="02020603050405020304" pitchFamily="18" charset="0"/>
              </a:rPr>
              <a:t>To help you with this exercise, please review the </a:t>
            </a:r>
            <a:r>
              <a:rPr lang="en-US" sz="2400" u="sng" kern="100" dirty="0">
                <a:solidFill>
                  <a:srgbClr val="0000FF"/>
                </a:solidFill>
                <a:ea typeface="Aptos" panose="020B0004020202020204" pitchFamily="34" charset="0"/>
                <a:cs typeface="Times New Roman" panose="02020603050405020304" pitchFamily="18" charset="0"/>
              </a:rPr>
              <a:t>Wheel of Privilege and Power</a:t>
            </a:r>
            <a:r>
              <a:rPr lang="en-US" sz="2400" kern="100" dirty="0">
                <a:effectLst/>
                <a:ea typeface="Aptos" panose="020B0004020202020204" pitchFamily="34" charset="0"/>
                <a:cs typeface="Times New Roman" panose="02020603050405020304" pitchFamily="18" charset="0"/>
              </a:rPr>
              <a:t>.</a:t>
            </a:r>
            <a:endParaRPr lang="en-US" sz="2400" kern="100" dirty="0">
              <a:ea typeface="Aptos" panose="020B0004020202020204" pitchFamily="34" charset="0"/>
              <a:cs typeface="Times New Roman" panose="02020603050405020304" pitchFamily="18" charset="0"/>
            </a:endParaRPr>
          </a:p>
          <a:p>
            <a:pPr marL="457200" marR="0">
              <a:lnSpc>
                <a:spcPct val="107000"/>
              </a:lnSpc>
              <a:spcBef>
                <a:spcPts val="0"/>
              </a:spcBef>
              <a:spcAft>
                <a:spcPts val="800"/>
              </a:spcAft>
            </a:pPr>
            <a:r>
              <a:rPr lang="en-US" sz="2400" kern="100" dirty="0">
                <a:solidFill>
                  <a:srgbClr val="2D3B45"/>
                </a:solidFill>
                <a:effectLst/>
                <a:highlight>
                  <a:srgbClr val="FFFFFF"/>
                </a:highlight>
                <a:ea typeface="Aptos" panose="020B0004020202020204" pitchFamily="34" charset="0"/>
                <a:cs typeface="Times New Roman" panose="02020603050405020304" pitchFamily="18" charset="0"/>
              </a:rPr>
              <a:t>Please draft your Positionality Statement</a:t>
            </a:r>
            <a:endParaRPr lang="en-US" sz="2400"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6829457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D8871-4A01-1A1C-1D9A-473CAEFFE512}"/>
              </a:ext>
            </a:extLst>
          </p:cNvPr>
          <p:cNvSpPr>
            <a:spLocks noGrp="1"/>
          </p:cNvSpPr>
          <p:nvPr>
            <p:ph type="title"/>
          </p:nvPr>
        </p:nvSpPr>
        <p:spPr>
          <a:xfrm>
            <a:off x="299357" y="231209"/>
            <a:ext cx="10515600" cy="998311"/>
          </a:xfrm>
        </p:spPr>
        <p:txBody>
          <a:bodyPr/>
          <a:lstStyle/>
          <a:p>
            <a:r>
              <a:rPr lang="en-US" dirty="0"/>
              <a:t>Intersectionality</a:t>
            </a:r>
          </a:p>
        </p:txBody>
      </p:sp>
      <p:sp>
        <p:nvSpPr>
          <p:cNvPr id="3" name="Content Placeholder 2">
            <a:extLst>
              <a:ext uri="{FF2B5EF4-FFF2-40B4-BE49-F238E27FC236}">
                <a16:creationId xmlns:a16="http://schemas.microsoft.com/office/drawing/2014/main" id="{5F3355A2-8F13-881A-D4EB-4504841EC91E}"/>
              </a:ext>
            </a:extLst>
          </p:cNvPr>
          <p:cNvSpPr>
            <a:spLocks noGrp="1"/>
          </p:cNvSpPr>
          <p:nvPr>
            <p:ph idx="1"/>
          </p:nvPr>
        </p:nvSpPr>
        <p:spPr>
          <a:xfrm>
            <a:off x="702127" y="1163197"/>
            <a:ext cx="11340191" cy="2583780"/>
          </a:xfrm>
        </p:spPr>
        <p:txBody>
          <a:bodyPr>
            <a:normAutofit/>
          </a:bodyPr>
          <a:lstStyle/>
          <a:p>
            <a:r>
              <a:rPr lang="en-US" dirty="0">
                <a:solidFill>
                  <a:srgbClr val="000000"/>
                </a:solidFill>
                <a:effectLst/>
                <a:highlight>
                  <a:srgbClr val="FFFFFF"/>
                </a:highlight>
                <a:ea typeface="Aptos" panose="020B0004020202020204" pitchFamily="34" charset="0"/>
              </a:rPr>
              <a:t>“[T]</a:t>
            </a:r>
            <a:r>
              <a:rPr lang="en-US" dirty="0" err="1">
                <a:solidFill>
                  <a:srgbClr val="000000"/>
                </a:solidFill>
                <a:effectLst/>
                <a:highlight>
                  <a:srgbClr val="FFFFFF"/>
                </a:highlight>
                <a:ea typeface="Aptos" panose="020B0004020202020204" pitchFamily="34" charset="0"/>
              </a:rPr>
              <a:t>oday</a:t>
            </a:r>
            <a:r>
              <a:rPr lang="en-US" dirty="0">
                <a:solidFill>
                  <a:srgbClr val="000000"/>
                </a:solidFill>
                <a:effectLst/>
                <a:highlight>
                  <a:srgbClr val="FFFFFF"/>
                </a:highlight>
                <a:ea typeface="Aptos" panose="020B0004020202020204" pitchFamily="34" charset="0"/>
              </a:rPr>
              <a:t>, intersectionality encompasses more than just the intersections of race and gender.</a:t>
            </a:r>
            <a:r>
              <a:rPr lang="en-US" b="1" u="none" strike="noStrike" dirty="0">
                <a:solidFill>
                  <a:srgbClr val="000000"/>
                </a:solidFill>
                <a:effectLst/>
                <a:highlight>
                  <a:srgbClr val="FFFFFF"/>
                </a:highlight>
                <a:ea typeface="Aptos" panose="020B0004020202020204" pitchFamily="34" charset="0"/>
                <a:cs typeface="Times New Roman" panose="02020603050405020304" pitchFamily="18" charset="0"/>
                <a:hlinkClick r:id="rId2"/>
              </a:rPr>
              <a:t> It’s now widely used </a:t>
            </a:r>
            <a:r>
              <a:rPr lang="en-US" dirty="0">
                <a:solidFill>
                  <a:srgbClr val="000000"/>
                </a:solidFill>
                <a:effectLst/>
                <a:highlight>
                  <a:srgbClr val="FFFFFF"/>
                </a:highlight>
                <a:ea typeface="Aptos" panose="020B0004020202020204" pitchFamily="34" charset="0"/>
              </a:rPr>
              <a:t>to illustrate the interplay between </a:t>
            </a:r>
            <a:r>
              <a:rPr lang="en-US" i="1" dirty="0">
                <a:solidFill>
                  <a:srgbClr val="000000"/>
                </a:solidFill>
                <a:effectLst/>
                <a:highlight>
                  <a:srgbClr val="FFFFFF"/>
                </a:highlight>
                <a:ea typeface="Aptos" panose="020B0004020202020204" pitchFamily="34" charset="0"/>
              </a:rPr>
              <a:t>any</a:t>
            </a:r>
            <a:r>
              <a:rPr lang="en-US" dirty="0">
                <a:solidFill>
                  <a:srgbClr val="000000"/>
                </a:solidFill>
                <a:effectLst/>
                <a:highlight>
                  <a:srgbClr val="FFFFFF"/>
                </a:highlight>
                <a:ea typeface="Aptos" panose="020B0004020202020204" pitchFamily="34" charset="0"/>
              </a:rPr>
              <a:t> kind of discrimination, whether it’s based on gender, race, age, class, socioeconomic status, physical or mental ability, sexual identity, religion, or ethnicity.”</a:t>
            </a:r>
          </a:p>
          <a:p>
            <a:r>
              <a:rPr lang="en-US" dirty="0">
                <a:solidFill>
                  <a:srgbClr val="2D3B45"/>
                </a:solidFill>
                <a:effectLst/>
                <a:highlight>
                  <a:srgbClr val="FFFFFF"/>
                </a:highlight>
                <a:ea typeface="Aptos" panose="020B0004020202020204" pitchFamily="34" charset="0"/>
              </a:rPr>
              <a:t>Please read </a:t>
            </a:r>
            <a:r>
              <a:rPr lang="en-US" dirty="0">
                <a:solidFill>
                  <a:srgbClr val="2D3B45"/>
                </a:solidFill>
                <a:effectLst/>
                <a:highlight>
                  <a:srgbClr val="FFFFFF"/>
                </a:highlight>
                <a:ea typeface="Aptos" panose="020B0004020202020204" pitchFamily="34" charset="0"/>
                <a:hlinkClick r:id="rId3"/>
              </a:rPr>
              <a:t>What Does Intersectional Feminism Actually Mean?</a:t>
            </a:r>
            <a:r>
              <a:rPr lang="en-US" dirty="0">
                <a:solidFill>
                  <a:srgbClr val="2D3B45"/>
                </a:solidFill>
                <a:effectLst/>
                <a:highlight>
                  <a:srgbClr val="FFFFFF"/>
                </a:highlight>
                <a:ea typeface="Aptos" panose="020B0004020202020204" pitchFamily="34" charset="0"/>
              </a:rPr>
              <a:t> </a:t>
            </a:r>
            <a:r>
              <a:rPr lang="en-US" sz="2000" dirty="0">
                <a:solidFill>
                  <a:srgbClr val="2D3B45"/>
                </a:solidFill>
                <a:effectLst/>
                <a:highlight>
                  <a:srgbClr val="FFFFFF"/>
                </a:highlight>
                <a:ea typeface="Aptos" panose="020B0004020202020204" pitchFamily="34" charset="0"/>
              </a:rPr>
              <a:t>(Image Source)</a:t>
            </a:r>
            <a:endParaRPr lang="en-US" sz="2000" dirty="0"/>
          </a:p>
        </p:txBody>
      </p:sp>
      <p:pic>
        <p:nvPicPr>
          <p:cNvPr id="5" name="Picture 2" descr="A figure is surrounded by words of different identities and life experiences">
            <a:extLst>
              <a:ext uri="{FF2B5EF4-FFF2-40B4-BE49-F238E27FC236}">
                <a16:creationId xmlns:a16="http://schemas.microsoft.com/office/drawing/2014/main" id="{155A4AD5-B6D6-2C67-97E2-CBDF826A44F2}"/>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038599" y="3842837"/>
            <a:ext cx="4667249" cy="2917622"/>
          </a:xfrm>
          <a:prstGeom prst="rect">
            <a:avLst/>
          </a:prstGeom>
          <a:noFill/>
          <a:extLst>
            <a:ext uri="{909E8E84-426E-40DD-AFC4-6F175D3DCCD1}">
              <a14:hiddenFill xmlns:a14="http://schemas.microsoft.com/office/drawing/2010/main">
                <a:solidFill>
                  <a:srgbClr val="FFFFFF"/>
                </a:solidFill>
              </a14:hiddenFill>
            </a:ext>
          </a:extLst>
        </p:spPr>
      </p:pic>
      <p:pic>
        <p:nvPicPr>
          <p:cNvPr id="18434" name="Picture 2" descr="5 things data can tell us about mutts | WALTHAM">
            <a:extLst>
              <a:ext uri="{FF2B5EF4-FFF2-40B4-BE49-F238E27FC236}">
                <a16:creationId xmlns:a16="http://schemas.microsoft.com/office/drawing/2014/main" id="{78A03DB2-F820-BE37-3930-7C991FC5DBF6}"/>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56890" y="4127944"/>
            <a:ext cx="3187068" cy="2125040"/>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Top 8 Differences Between a Mutt, Mixed Breed, or Designer Dog? - PETCARE">
            <a:extLst>
              <a:ext uri="{FF2B5EF4-FFF2-40B4-BE49-F238E27FC236}">
                <a16:creationId xmlns:a16="http://schemas.microsoft.com/office/drawing/2014/main" id="{D20A4342-D575-BD25-7C01-FD70FAABF8CC}"/>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9144000" y="4229678"/>
            <a:ext cx="2794907" cy="2084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7120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EB1AC-3AD9-8801-1A55-6818634BBA66}"/>
              </a:ext>
            </a:extLst>
          </p:cNvPr>
          <p:cNvSpPr>
            <a:spLocks noGrp="1"/>
          </p:cNvSpPr>
          <p:nvPr>
            <p:ph type="title"/>
          </p:nvPr>
        </p:nvSpPr>
        <p:spPr>
          <a:xfrm>
            <a:off x="173972" y="194836"/>
            <a:ext cx="10515600" cy="938878"/>
          </a:xfrm>
        </p:spPr>
        <p:txBody>
          <a:bodyPr/>
          <a:lstStyle/>
          <a:p>
            <a:r>
              <a:rPr lang="en-US" dirty="0"/>
              <a:t>Dealing with Difficult Topics</a:t>
            </a:r>
          </a:p>
        </p:txBody>
      </p:sp>
      <p:sp>
        <p:nvSpPr>
          <p:cNvPr id="3" name="Content Placeholder 2">
            <a:extLst>
              <a:ext uri="{FF2B5EF4-FFF2-40B4-BE49-F238E27FC236}">
                <a16:creationId xmlns:a16="http://schemas.microsoft.com/office/drawing/2014/main" id="{B2B862A6-2BF0-905E-1134-9CF9B6F0A43D}"/>
              </a:ext>
            </a:extLst>
          </p:cNvPr>
          <p:cNvSpPr>
            <a:spLocks noGrp="1"/>
          </p:cNvSpPr>
          <p:nvPr>
            <p:ph idx="1"/>
          </p:nvPr>
        </p:nvSpPr>
        <p:spPr>
          <a:xfrm>
            <a:off x="584391" y="1253331"/>
            <a:ext cx="11607610" cy="4351338"/>
          </a:xfrm>
        </p:spPr>
        <p:txBody>
          <a:bodyPr/>
          <a:lstStyle/>
          <a:p>
            <a:r>
              <a:rPr lang="en-US" dirty="0"/>
              <a:t>Privilege, Bias, Oppression, </a:t>
            </a:r>
            <a:r>
              <a:rPr lang="en-US" dirty="0">
                <a:solidFill>
                  <a:srgbClr val="000000"/>
                </a:solidFill>
                <a:latin typeface="Calibri" panose="020F0502020204030204" pitchFamily="34" charset="0"/>
                <a:ea typeface="Calibri" panose="020F0502020204030204" pitchFamily="34" charset="0"/>
              </a:rPr>
              <a:t>E</a:t>
            </a:r>
            <a:r>
              <a:rPr lang="en-US" dirty="0">
                <a:solidFill>
                  <a:srgbClr val="000000"/>
                </a:solidFill>
                <a:effectLst/>
                <a:latin typeface="Calibri" panose="020F0502020204030204" pitchFamily="34" charset="0"/>
                <a:ea typeface="Calibri" panose="020F0502020204030204" pitchFamily="34" charset="0"/>
              </a:rPr>
              <a:t>mpathy, Dignity, Power, and Hate</a:t>
            </a:r>
          </a:p>
          <a:p>
            <a:r>
              <a:rPr lang="en-US" dirty="0">
                <a:solidFill>
                  <a:srgbClr val="000000"/>
                </a:solidFill>
                <a:latin typeface="Calibri" panose="020F0502020204030204" pitchFamily="34" charset="0"/>
                <a:ea typeface="Calibri" panose="020F0502020204030204" pitchFamily="34" charset="0"/>
              </a:rPr>
              <a:t>Have you explored them in other law school classes?</a:t>
            </a:r>
          </a:p>
          <a:p>
            <a:r>
              <a:rPr lang="en-US" dirty="0">
                <a:solidFill>
                  <a:srgbClr val="000000"/>
                </a:solidFill>
                <a:latin typeface="Calibri" panose="020F0502020204030204" pitchFamily="34" charset="0"/>
                <a:ea typeface="Calibri" panose="020F0502020204030204" pitchFamily="34" charset="0"/>
              </a:rPr>
              <a:t>Do you have concerns about exploring them now?</a:t>
            </a:r>
          </a:p>
          <a:p>
            <a:r>
              <a:rPr lang="en-US" dirty="0">
                <a:solidFill>
                  <a:srgbClr val="000000"/>
                </a:solidFill>
                <a:latin typeface="Calibri" panose="020F0502020204030204" pitchFamily="34" charset="0"/>
                <a:ea typeface="Calibri" panose="020F0502020204030204" pitchFamily="34" charset="0"/>
              </a:rPr>
              <a:t>Why might it be important for law school graduates to grapple with these topics?</a:t>
            </a:r>
            <a:endParaRPr lang="en-US" dirty="0"/>
          </a:p>
          <a:p>
            <a:endParaRPr lang="en-US" dirty="0"/>
          </a:p>
        </p:txBody>
      </p:sp>
      <p:pic>
        <p:nvPicPr>
          <p:cNvPr id="7170" name="Picture 2" descr="Do Dogs Question Their Existence? (Dogs' Self Awareness) | ZooAwesome">
            <a:extLst>
              <a:ext uri="{FF2B5EF4-FFF2-40B4-BE49-F238E27FC236}">
                <a16:creationId xmlns:a16="http://schemas.microsoft.com/office/drawing/2014/main" id="{4386A90B-5A4B-94BE-11A0-E1E248979C20}"/>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527586" y="3367125"/>
            <a:ext cx="5136828"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37667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14F0B-7E46-2B96-3D15-567C230AF356}"/>
              </a:ext>
            </a:extLst>
          </p:cNvPr>
          <p:cNvSpPr>
            <a:spLocks noGrp="1"/>
          </p:cNvSpPr>
          <p:nvPr>
            <p:ph type="title"/>
          </p:nvPr>
        </p:nvSpPr>
        <p:spPr>
          <a:xfrm>
            <a:off x="838200" y="365125"/>
            <a:ext cx="10515600" cy="1647973"/>
          </a:xfrm>
        </p:spPr>
        <p:txBody>
          <a:bodyPr>
            <a:normAutofit fontScale="90000"/>
          </a:bodyPr>
          <a:lstStyle/>
          <a:p>
            <a:r>
              <a:rPr lang="en-US" dirty="0"/>
              <a:t>What is Privilege Video (3:51)</a:t>
            </a:r>
            <a:br>
              <a:rPr lang="en-US" dirty="0"/>
            </a:br>
            <a:r>
              <a:rPr lang="en-US" dirty="0"/>
              <a:t>Privilege Walk Video (2:55)</a:t>
            </a:r>
            <a:br>
              <a:rPr lang="en-US" dirty="0"/>
            </a:br>
            <a:r>
              <a:rPr lang="en-US" dirty="0"/>
              <a:t>How Privileged Are You Buzzfeed Quiz</a:t>
            </a:r>
          </a:p>
        </p:txBody>
      </p:sp>
      <p:pic>
        <p:nvPicPr>
          <p:cNvPr id="7" name="Picture 6">
            <a:extLst>
              <a:ext uri="{FF2B5EF4-FFF2-40B4-BE49-F238E27FC236}">
                <a16:creationId xmlns:a16="http://schemas.microsoft.com/office/drawing/2014/main" id="{65E0854C-6A29-615D-14DF-342DDC0B38D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84056" y="2583479"/>
            <a:ext cx="5978079" cy="3707218"/>
          </a:xfrm>
          <a:prstGeom prst="rect">
            <a:avLst/>
          </a:prstGeom>
        </p:spPr>
      </p:pic>
      <p:pic>
        <p:nvPicPr>
          <p:cNvPr id="8" name="Picture 7">
            <a:extLst>
              <a:ext uri="{FF2B5EF4-FFF2-40B4-BE49-F238E27FC236}">
                <a16:creationId xmlns:a16="http://schemas.microsoft.com/office/drawing/2014/main" id="{A5D4FA16-CFFE-0A16-D4F2-B7D896DCC0C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238932" y="2594345"/>
            <a:ext cx="5978080" cy="3707218"/>
          </a:xfrm>
          <a:prstGeom prst="rect">
            <a:avLst/>
          </a:prstGeom>
        </p:spPr>
      </p:pic>
    </p:spTree>
    <p:extLst>
      <p:ext uri="{BB962C8B-B14F-4D97-AF65-F5344CB8AC3E}">
        <p14:creationId xmlns:p14="http://schemas.microsoft.com/office/powerpoint/2010/main" val="17295531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F6270-9909-0607-8DA3-B9D30F33EA11}"/>
              </a:ext>
            </a:extLst>
          </p:cNvPr>
          <p:cNvSpPr>
            <a:spLocks noGrp="1"/>
          </p:cNvSpPr>
          <p:nvPr>
            <p:ph type="title"/>
          </p:nvPr>
        </p:nvSpPr>
        <p:spPr>
          <a:xfrm>
            <a:off x="342014" y="294499"/>
            <a:ext cx="10515600" cy="986207"/>
          </a:xfrm>
        </p:spPr>
        <p:txBody>
          <a:bodyPr/>
          <a:lstStyle/>
          <a:p>
            <a:r>
              <a:rPr lang="en-US" dirty="0"/>
              <a:t>Small Group: Processing Privilege</a:t>
            </a:r>
          </a:p>
        </p:txBody>
      </p:sp>
      <p:sp>
        <p:nvSpPr>
          <p:cNvPr id="3" name="Content Placeholder 2">
            <a:extLst>
              <a:ext uri="{FF2B5EF4-FFF2-40B4-BE49-F238E27FC236}">
                <a16:creationId xmlns:a16="http://schemas.microsoft.com/office/drawing/2014/main" id="{CA4949A2-9FDF-40E1-3479-06B319B2AA97}"/>
              </a:ext>
            </a:extLst>
          </p:cNvPr>
          <p:cNvSpPr>
            <a:spLocks noGrp="1"/>
          </p:cNvSpPr>
          <p:nvPr>
            <p:ph idx="1"/>
          </p:nvPr>
        </p:nvSpPr>
        <p:spPr>
          <a:xfrm>
            <a:off x="838200" y="1387929"/>
            <a:ext cx="10515600" cy="2639519"/>
          </a:xfrm>
        </p:spPr>
        <p:txBody>
          <a:bodyPr/>
          <a:lstStyle/>
          <a:p>
            <a:r>
              <a:rPr lang="en-US" sz="3200" dirty="0"/>
              <a:t>What does that mean for school?</a:t>
            </a:r>
          </a:p>
          <a:p>
            <a:r>
              <a:rPr lang="en-US" sz="3200" dirty="0"/>
              <a:t>What does that mean for outside of school?</a:t>
            </a:r>
          </a:p>
          <a:p>
            <a:r>
              <a:rPr lang="en-US" sz="3200" dirty="0"/>
              <a:t>What does that mean for your career? </a:t>
            </a:r>
          </a:p>
          <a:p>
            <a:pPr marL="0" indent="0">
              <a:buNone/>
            </a:pPr>
            <a:endParaRPr lang="en-US" dirty="0"/>
          </a:p>
        </p:txBody>
      </p:sp>
      <p:pic>
        <p:nvPicPr>
          <p:cNvPr id="8194" name="Picture 2" descr="What Dogs Teach Us / Lesson #3: Self-Awareness is the gateway to change.">
            <a:extLst>
              <a:ext uri="{FF2B5EF4-FFF2-40B4-BE49-F238E27FC236}">
                <a16:creationId xmlns:a16="http://schemas.microsoft.com/office/drawing/2014/main" id="{51210F1E-945D-3077-F5AD-02AB2E2D40E7}"/>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389490" y="4111256"/>
            <a:ext cx="4803049" cy="2746744"/>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Dogs prove they are aware of their own bodies when playing fetch | New  Scientist">
            <a:extLst>
              <a:ext uri="{FF2B5EF4-FFF2-40B4-BE49-F238E27FC236}">
                <a16:creationId xmlns:a16="http://schemas.microsoft.com/office/drawing/2014/main" id="{1AC6B5D3-68C7-CD36-F5A8-A681BF5C0909}"/>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91609" y="4111256"/>
            <a:ext cx="4120115" cy="27467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47143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6ACCA-B22E-51CA-40CB-39FA1DC5B848}"/>
              </a:ext>
            </a:extLst>
          </p:cNvPr>
          <p:cNvSpPr>
            <a:spLocks noGrp="1"/>
          </p:cNvSpPr>
          <p:nvPr>
            <p:ph type="title"/>
          </p:nvPr>
        </p:nvSpPr>
        <p:spPr/>
        <p:txBody>
          <a:bodyPr/>
          <a:lstStyle/>
          <a:p>
            <a:r>
              <a:rPr lang="en-US" dirty="0"/>
              <a:t>Understanding Others</a:t>
            </a:r>
          </a:p>
        </p:txBody>
      </p:sp>
      <p:pic>
        <p:nvPicPr>
          <p:cNvPr id="19460" name="Picture 4" descr="National Mutt Day: Embracing the Beauty of Mixed-Breed Dogs - Good Dog  People™">
            <a:extLst>
              <a:ext uri="{FF2B5EF4-FFF2-40B4-BE49-F238E27FC236}">
                <a16:creationId xmlns:a16="http://schemas.microsoft.com/office/drawing/2014/main" id="{5C783BF2-861F-2826-1F4D-6BFF3E6F0C92}"/>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05696" y="1690688"/>
            <a:ext cx="7315200" cy="4879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6331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12F13-9C10-88C3-0605-22EF53B5C5AC}"/>
              </a:ext>
            </a:extLst>
          </p:cNvPr>
          <p:cNvSpPr>
            <a:spLocks noGrp="1"/>
          </p:cNvSpPr>
          <p:nvPr>
            <p:ph type="title"/>
          </p:nvPr>
        </p:nvSpPr>
        <p:spPr>
          <a:xfrm>
            <a:off x="283535" y="365125"/>
            <a:ext cx="11702901" cy="1325563"/>
          </a:xfrm>
        </p:spPr>
        <p:txBody>
          <a:bodyPr>
            <a:normAutofit/>
          </a:bodyPr>
          <a:lstStyle/>
          <a:p>
            <a:r>
              <a:rPr lang="en-US" sz="3600" dirty="0"/>
              <a:t>Understanding Power, Privilege &amp; Oppression Video (6:30)</a:t>
            </a:r>
            <a:br>
              <a:rPr lang="en-US" sz="3600" dirty="0"/>
            </a:br>
            <a:r>
              <a:rPr lang="en-US" sz="3600" dirty="0"/>
              <a:t>How to Understand Power Video (6:39)</a:t>
            </a:r>
          </a:p>
        </p:txBody>
      </p:sp>
      <p:pic>
        <p:nvPicPr>
          <p:cNvPr id="5" name="Picture 4">
            <a:extLst>
              <a:ext uri="{FF2B5EF4-FFF2-40B4-BE49-F238E27FC236}">
                <a16:creationId xmlns:a16="http://schemas.microsoft.com/office/drawing/2014/main" id="{37B1583E-192B-FCC3-3586-7F542E7D802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19928" y="1690688"/>
            <a:ext cx="5515057" cy="3143582"/>
          </a:xfrm>
          <a:prstGeom prst="rect">
            <a:avLst/>
          </a:prstGeom>
        </p:spPr>
      </p:pic>
      <p:pic>
        <p:nvPicPr>
          <p:cNvPr id="9" name="Picture 8">
            <a:extLst>
              <a:ext uri="{FF2B5EF4-FFF2-40B4-BE49-F238E27FC236}">
                <a16:creationId xmlns:a16="http://schemas.microsoft.com/office/drawing/2014/main" id="{7BAF0A88-8EA0-3794-3281-92253A10AF9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287386" y="1612716"/>
            <a:ext cx="5371680" cy="3065609"/>
          </a:xfrm>
          <a:prstGeom prst="rect">
            <a:avLst/>
          </a:prstGeom>
        </p:spPr>
      </p:pic>
    </p:spTree>
    <p:extLst>
      <p:ext uri="{BB962C8B-B14F-4D97-AF65-F5344CB8AC3E}">
        <p14:creationId xmlns:p14="http://schemas.microsoft.com/office/powerpoint/2010/main" val="4223083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832E2-ACBC-AAC8-6C3B-C8E54B29C7A8}"/>
              </a:ext>
            </a:extLst>
          </p:cNvPr>
          <p:cNvSpPr>
            <a:spLocks noGrp="1"/>
          </p:cNvSpPr>
          <p:nvPr>
            <p:ph type="title"/>
          </p:nvPr>
        </p:nvSpPr>
        <p:spPr>
          <a:xfrm>
            <a:off x="299484" y="223358"/>
            <a:ext cx="10515600" cy="946223"/>
          </a:xfrm>
        </p:spPr>
        <p:txBody>
          <a:bodyPr/>
          <a:lstStyle/>
          <a:p>
            <a:r>
              <a:rPr lang="en-US" dirty="0"/>
              <a:t>How to Understand Power</a:t>
            </a:r>
          </a:p>
        </p:txBody>
      </p:sp>
      <p:sp>
        <p:nvSpPr>
          <p:cNvPr id="3" name="Content Placeholder 2">
            <a:extLst>
              <a:ext uri="{FF2B5EF4-FFF2-40B4-BE49-F238E27FC236}">
                <a16:creationId xmlns:a16="http://schemas.microsoft.com/office/drawing/2014/main" id="{2821D070-5D3E-D9F6-5DB1-BE2495593D8D}"/>
              </a:ext>
            </a:extLst>
          </p:cNvPr>
          <p:cNvSpPr>
            <a:spLocks noGrp="1"/>
          </p:cNvSpPr>
          <p:nvPr>
            <p:ph idx="1"/>
          </p:nvPr>
        </p:nvSpPr>
        <p:spPr>
          <a:xfrm>
            <a:off x="439439" y="1169581"/>
            <a:ext cx="4215809" cy="5688419"/>
          </a:xfrm>
        </p:spPr>
        <p:txBody>
          <a:bodyPr>
            <a:normAutofit/>
          </a:bodyPr>
          <a:lstStyle/>
          <a:p>
            <a:pPr marL="0" indent="0">
              <a:buNone/>
            </a:pPr>
            <a:r>
              <a:rPr lang="en-US" dirty="0"/>
              <a:t>Types of Civic Power</a:t>
            </a:r>
          </a:p>
          <a:p>
            <a:r>
              <a:rPr lang="en-US" dirty="0"/>
              <a:t>Physical Force</a:t>
            </a:r>
          </a:p>
          <a:p>
            <a:r>
              <a:rPr lang="en-US" dirty="0"/>
              <a:t>Wealth</a:t>
            </a:r>
          </a:p>
          <a:p>
            <a:r>
              <a:rPr lang="en-US" dirty="0"/>
              <a:t>State Action</a:t>
            </a:r>
          </a:p>
          <a:p>
            <a:r>
              <a:rPr lang="en-US" dirty="0"/>
              <a:t>Social Norms</a:t>
            </a:r>
          </a:p>
          <a:p>
            <a:r>
              <a:rPr lang="en-US" dirty="0"/>
              <a:t>Ideas</a:t>
            </a:r>
          </a:p>
          <a:p>
            <a:r>
              <a:rPr lang="en-US" dirty="0"/>
              <a:t>Numbers</a:t>
            </a:r>
          </a:p>
        </p:txBody>
      </p:sp>
      <p:sp>
        <p:nvSpPr>
          <p:cNvPr id="4" name="TextBox 3">
            <a:extLst>
              <a:ext uri="{FF2B5EF4-FFF2-40B4-BE49-F238E27FC236}">
                <a16:creationId xmlns:a16="http://schemas.microsoft.com/office/drawing/2014/main" id="{C7094775-CBA1-8117-7881-8842DD467828}"/>
              </a:ext>
            </a:extLst>
          </p:cNvPr>
          <p:cNvSpPr txBox="1"/>
          <p:nvPr/>
        </p:nvSpPr>
        <p:spPr>
          <a:xfrm>
            <a:off x="3945727" y="1169581"/>
            <a:ext cx="7875013" cy="3385542"/>
          </a:xfrm>
          <a:prstGeom prst="rect">
            <a:avLst/>
          </a:prstGeom>
          <a:noFill/>
        </p:spPr>
        <p:txBody>
          <a:bodyPr wrap="square" rtlCol="0">
            <a:spAutoFit/>
          </a:bodyPr>
          <a:lstStyle/>
          <a:p>
            <a:pPr marL="0" indent="0">
              <a:buNone/>
            </a:pPr>
            <a:r>
              <a:rPr lang="en-US" sz="2800" dirty="0"/>
              <a:t>Laws of Power</a:t>
            </a:r>
          </a:p>
          <a:p>
            <a:pPr marL="457200" indent="-457200">
              <a:buFont typeface="Arial" panose="020B0604020202020204" pitchFamily="34" charset="0"/>
              <a:buChar char="•"/>
            </a:pPr>
            <a:r>
              <a:rPr lang="en-US" sz="2800" dirty="0"/>
              <a:t>Power is never static</a:t>
            </a:r>
          </a:p>
          <a:p>
            <a:pPr marL="457200" indent="-457200">
              <a:buFont typeface="Arial" panose="020B0604020202020204" pitchFamily="34" charset="0"/>
              <a:buChar char="•"/>
            </a:pPr>
            <a:r>
              <a:rPr lang="en-US" sz="2800" dirty="0"/>
              <a:t>Power is like water</a:t>
            </a:r>
          </a:p>
          <a:p>
            <a:pPr lvl="1"/>
            <a:r>
              <a:rPr lang="en-US" sz="2800" dirty="0"/>
              <a:t>Politics is harnessing flow of power in the direction you prefer</a:t>
            </a:r>
          </a:p>
          <a:p>
            <a:pPr lvl="1"/>
            <a:r>
              <a:rPr lang="en-US" sz="2800" dirty="0"/>
              <a:t>Policy is Power frozen</a:t>
            </a:r>
          </a:p>
          <a:p>
            <a:pPr marL="457200" indent="-457200">
              <a:buFont typeface="Arial" panose="020B0604020202020204" pitchFamily="34" charset="0"/>
              <a:buChar char="•"/>
            </a:pPr>
            <a:r>
              <a:rPr lang="en-US" sz="2800" dirty="0"/>
              <a:t>Power compounds</a:t>
            </a:r>
          </a:p>
          <a:p>
            <a:endParaRPr lang="en-US" dirty="0"/>
          </a:p>
        </p:txBody>
      </p:sp>
      <p:pic>
        <p:nvPicPr>
          <p:cNvPr id="9218" name="Picture 2" descr="TikTok star pup has been asking for anti-depression medication | Daily Mail  Online">
            <a:extLst>
              <a:ext uri="{FF2B5EF4-FFF2-40B4-BE49-F238E27FC236}">
                <a16:creationId xmlns:a16="http://schemas.microsoft.com/office/drawing/2014/main" id="{E8F41CE2-A71E-5D81-C3A1-2F9E40D60194}"/>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435855" y="3088145"/>
            <a:ext cx="3756145" cy="3779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25235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E7D27-915F-8578-D3A1-D8931F283C78}"/>
              </a:ext>
            </a:extLst>
          </p:cNvPr>
          <p:cNvSpPr>
            <a:spLocks noGrp="1"/>
          </p:cNvSpPr>
          <p:nvPr>
            <p:ph type="title"/>
          </p:nvPr>
        </p:nvSpPr>
        <p:spPr/>
        <p:txBody>
          <a:bodyPr/>
          <a:lstStyle/>
          <a:p>
            <a:r>
              <a:rPr lang="en-US" dirty="0"/>
              <a:t>Small Group: Processing Power</a:t>
            </a:r>
          </a:p>
        </p:txBody>
      </p:sp>
      <p:sp>
        <p:nvSpPr>
          <p:cNvPr id="3" name="Content Placeholder 2">
            <a:extLst>
              <a:ext uri="{FF2B5EF4-FFF2-40B4-BE49-F238E27FC236}">
                <a16:creationId xmlns:a16="http://schemas.microsoft.com/office/drawing/2014/main" id="{CDE36D25-B929-B33A-3C31-A41E513D46D8}"/>
              </a:ext>
            </a:extLst>
          </p:cNvPr>
          <p:cNvSpPr>
            <a:spLocks noGrp="1"/>
          </p:cNvSpPr>
          <p:nvPr>
            <p:ph idx="1"/>
          </p:nvPr>
        </p:nvSpPr>
        <p:spPr>
          <a:xfrm>
            <a:off x="838200" y="1571243"/>
            <a:ext cx="10515600" cy="4351338"/>
          </a:xfrm>
        </p:spPr>
        <p:txBody>
          <a:bodyPr/>
          <a:lstStyle/>
          <a:p>
            <a:r>
              <a:rPr lang="en-US" sz="2800" dirty="0"/>
              <a:t>What does that mean for school?</a:t>
            </a:r>
          </a:p>
          <a:p>
            <a:r>
              <a:rPr lang="en-US" sz="2800" dirty="0"/>
              <a:t>What does that mean for outside of school?</a:t>
            </a:r>
          </a:p>
          <a:p>
            <a:r>
              <a:rPr lang="en-US" sz="2800" dirty="0"/>
              <a:t>What does that mean for your career? </a:t>
            </a:r>
          </a:p>
          <a:p>
            <a:endParaRPr lang="en-US" dirty="0"/>
          </a:p>
        </p:txBody>
      </p:sp>
      <p:pic>
        <p:nvPicPr>
          <p:cNvPr id="20482" name="Picture 2" descr="How To Care For Small Mixed Breeds | VIDA Veterinary Care">
            <a:extLst>
              <a:ext uri="{FF2B5EF4-FFF2-40B4-BE49-F238E27FC236}">
                <a16:creationId xmlns:a16="http://schemas.microsoft.com/office/drawing/2014/main" id="{D3D3B176-AF1E-EF34-D94B-066A330AD86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612794" y="3245089"/>
            <a:ext cx="4966411" cy="3540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6224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85D40-16AA-297B-E1DE-A0CF8CB8BB90}"/>
              </a:ext>
            </a:extLst>
          </p:cNvPr>
          <p:cNvSpPr>
            <a:spLocks noGrp="1"/>
          </p:cNvSpPr>
          <p:nvPr>
            <p:ph type="title"/>
          </p:nvPr>
        </p:nvSpPr>
        <p:spPr>
          <a:xfrm>
            <a:off x="545805" y="258689"/>
            <a:ext cx="11270511" cy="967489"/>
          </a:xfrm>
        </p:spPr>
        <p:txBody>
          <a:bodyPr>
            <a:normAutofit/>
          </a:bodyPr>
          <a:lstStyle/>
          <a:p>
            <a:r>
              <a:rPr lang="en-US" sz="4000" dirty="0"/>
              <a:t>Donna Hicks: Exploring the Meaning of Dignity (3:32)</a:t>
            </a:r>
          </a:p>
        </p:txBody>
      </p:sp>
      <p:sp>
        <p:nvSpPr>
          <p:cNvPr id="3" name="Content Placeholder 2">
            <a:extLst>
              <a:ext uri="{FF2B5EF4-FFF2-40B4-BE49-F238E27FC236}">
                <a16:creationId xmlns:a16="http://schemas.microsoft.com/office/drawing/2014/main" id="{974956FE-F32C-D5BF-E11F-6475FE97CFC4}"/>
              </a:ext>
            </a:extLst>
          </p:cNvPr>
          <p:cNvSpPr>
            <a:spLocks noGrp="1"/>
          </p:cNvSpPr>
          <p:nvPr>
            <p:ph idx="1"/>
          </p:nvPr>
        </p:nvSpPr>
        <p:spPr>
          <a:xfrm>
            <a:off x="838200" y="1304261"/>
            <a:ext cx="10515600" cy="2700670"/>
          </a:xfrm>
        </p:spPr>
        <p:txBody>
          <a:bodyPr/>
          <a:lstStyle/>
          <a:p>
            <a:r>
              <a:rPr lang="en-US" dirty="0"/>
              <a:t>All humans are born with Dignity</a:t>
            </a:r>
          </a:p>
          <a:p>
            <a:r>
              <a:rPr lang="en-US" dirty="0"/>
              <a:t>Dignity</a:t>
            </a:r>
          </a:p>
          <a:p>
            <a:pPr lvl="1"/>
            <a:r>
              <a:rPr lang="en-US" dirty="0"/>
              <a:t>Our inherent value and worth</a:t>
            </a:r>
          </a:p>
          <a:p>
            <a:pPr lvl="1"/>
            <a:r>
              <a:rPr lang="en-US" dirty="0"/>
              <a:t>We are Invaluable, priceless, and irreplaceable</a:t>
            </a:r>
          </a:p>
          <a:p>
            <a:pPr lvl="1"/>
            <a:r>
              <a:rPr lang="en-US" dirty="0"/>
              <a:t>Our Dignity is vulnerable to being harmed, wounded, and injured</a:t>
            </a:r>
          </a:p>
          <a:p>
            <a:r>
              <a:rPr lang="en-US" dirty="0"/>
              <a:t>Differs from Respect, which is earned</a:t>
            </a:r>
          </a:p>
        </p:txBody>
      </p:sp>
      <p:pic>
        <p:nvPicPr>
          <p:cNvPr id="5" name="Picture 4">
            <a:extLst>
              <a:ext uri="{FF2B5EF4-FFF2-40B4-BE49-F238E27FC236}">
                <a16:creationId xmlns:a16="http://schemas.microsoft.com/office/drawing/2014/main" id="{7145B625-2B5D-3E21-5222-FF89B4FCEE1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834809" y="4083015"/>
            <a:ext cx="4827996" cy="2766338"/>
          </a:xfrm>
          <a:prstGeom prst="rect">
            <a:avLst/>
          </a:prstGeom>
        </p:spPr>
      </p:pic>
    </p:spTree>
    <p:extLst>
      <p:ext uri="{BB962C8B-B14F-4D97-AF65-F5344CB8AC3E}">
        <p14:creationId xmlns:p14="http://schemas.microsoft.com/office/powerpoint/2010/main" val="2645106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DDF33-14C8-D9BB-3AB8-8F60D8E5F10A}"/>
              </a:ext>
            </a:extLst>
          </p:cNvPr>
          <p:cNvSpPr>
            <a:spLocks noGrp="1"/>
          </p:cNvSpPr>
          <p:nvPr>
            <p:ph type="title"/>
          </p:nvPr>
        </p:nvSpPr>
        <p:spPr>
          <a:xfrm>
            <a:off x="425688" y="208756"/>
            <a:ext cx="10515600" cy="1003672"/>
          </a:xfrm>
        </p:spPr>
        <p:txBody>
          <a:bodyPr/>
          <a:lstStyle/>
          <a:p>
            <a:r>
              <a:rPr lang="en-US" dirty="0"/>
              <a:t>Prosocial Leadership</a:t>
            </a:r>
          </a:p>
        </p:txBody>
      </p:sp>
      <p:sp>
        <p:nvSpPr>
          <p:cNvPr id="3" name="Content Placeholder 2">
            <a:extLst>
              <a:ext uri="{FF2B5EF4-FFF2-40B4-BE49-F238E27FC236}">
                <a16:creationId xmlns:a16="http://schemas.microsoft.com/office/drawing/2014/main" id="{1AFDADED-24C6-D9AC-0968-812A1E64F75F}"/>
              </a:ext>
            </a:extLst>
          </p:cNvPr>
          <p:cNvSpPr>
            <a:spLocks noGrp="1"/>
          </p:cNvSpPr>
          <p:nvPr>
            <p:ph idx="1"/>
          </p:nvPr>
        </p:nvSpPr>
        <p:spPr>
          <a:xfrm>
            <a:off x="687519" y="1289361"/>
            <a:ext cx="11078793" cy="2259866"/>
          </a:xfrm>
        </p:spPr>
        <p:txBody>
          <a:bodyPr>
            <a:normAutofit/>
          </a:bodyPr>
          <a:lstStyle/>
          <a:p>
            <a:pPr marL="0" indent="0">
              <a:buNone/>
            </a:pPr>
            <a:r>
              <a:rPr lang="en-US" sz="3600" kern="100" dirty="0">
                <a:solidFill>
                  <a:srgbClr val="000000"/>
                </a:solidFill>
                <a:effectLst/>
                <a:highlight>
                  <a:srgbClr val="FFFFFF"/>
                </a:highlight>
                <a:ea typeface="Times New Roman" panose="02020603050405020304" pitchFamily="18" charset="0"/>
                <a:cs typeface="Times New Roman" panose="02020603050405020304" pitchFamily="18" charset="0"/>
              </a:rPr>
              <a:t>Because lawyers become leaders in all facets of society, </a:t>
            </a:r>
            <a:r>
              <a:rPr lang="en-US" sz="3600" kern="100" dirty="0">
                <a:solidFill>
                  <a:srgbClr val="000000"/>
                </a:solidFill>
                <a:highlight>
                  <a:srgbClr val="FFFFFF"/>
                </a:highlight>
                <a:ea typeface="Times New Roman" panose="02020603050405020304" pitchFamily="18" charset="0"/>
                <a:cs typeface="Times New Roman" panose="02020603050405020304" pitchFamily="18" charset="0"/>
              </a:rPr>
              <a:t>Prosocial</a:t>
            </a:r>
            <a:r>
              <a:rPr lang="en-US" sz="3600" kern="100" dirty="0">
                <a:solidFill>
                  <a:srgbClr val="000000"/>
                </a:solidFill>
                <a:effectLst/>
                <a:highlight>
                  <a:srgbClr val="FFFFFF"/>
                </a:highlight>
                <a:ea typeface="Times New Roman" panose="02020603050405020304" pitchFamily="18" charset="0"/>
                <a:cs typeface="Times New Roman" panose="02020603050405020304" pitchFamily="18" charset="0"/>
              </a:rPr>
              <a:t> Leadership is focused on transforming the culture from hierarchical to one that leverages the interconnectedness and interdependent of relationships.</a:t>
            </a:r>
            <a:endParaRPr lang="en-US" sz="3600" kern="100" dirty="0">
              <a:solidFill>
                <a:srgbClr val="0F4761"/>
              </a:solidFill>
              <a:effectLst/>
              <a:highlight>
                <a:srgbClr val="FFFFFF"/>
              </a:highlight>
              <a:ea typeface="Times New Roman" panose="02020603050405020304" pitchFamily="18" charset="0"/>
              <a:cs typeface="Times New Roman" panose="02020603050405020304" pitchFamily="18" charset="0"/>
            </a:endParaRPr>
          </a:p>
        </p:txBody>
      </p:sp>
      <p:pic>
        <p:nvPicPr>
          <p:cNvPr id="4098" name="Picture 2" descr="Lawyer Dog: Image Gallery (List View) | Know Your Meme">
            <a:extLst>
              <a:ext uri="{FF2B5EF4-FFF2-40B4-BE49-F238E27FC236}">
                <a16:creationId xmlns:a16="http://schemas.microsoft.com/office/drawing/2014/main" id="{67FF7088-C12C-96A0-F59A-8C99659AC25B}"/>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80882" y="3502016"/>
            <a:ext cx="3630235" cy="3259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30345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EE858-C926-DEA7-84EB-2E74B249AB51}"/>
              </a:ext>
            </a:extLst>
          </p:cNvPr>
          <p:cNvSpPr>
            <a:spLocks noGrp="1"/>
          </p:cNvSpPr>
          <p:nvPr>
            <p:ph type="title"/>
          </p:nvPr>
        </p:nvSpPr>
        <p:spPr>
          <a:xfrm>
            <a:off x="838200" y="365125"/>
            <a:ext cx="11119884" cy="1325563"/>
          </a:xfrm>
        </p:spPr>
        <p:txBody>
          <a:bodyPr/>
          <a:lstStyle/>
          <a:p>
            <a:r>
              <a:rPr lang="en-US" dirty="0"/>
              <a:t>Trevor Noah Interviews Bubba Wallace (10:19)</a:t>
            </a:r>
          </a:p>
        </p:txBody>
      </p:sp>
      <p:pic>
        <p:nvPicPr>
          <p:cNvPr id="5" name="Picture 4">
            <a:extLst>
              <a:ext uri="{FF2B5EF4-FFF2-40B4-BE49-F238E27FC236}">
                <a16:creationId xmlns:a16="http://schemas.microsoft.com/office/drawing/2014/main" id="{B4E5B22F-A3C3-0E18-984A-406B47E4B3E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035387" y="1814623"/>
            <a:ext cx="8278195" cy="4759842"/>
          </a:xfrm>
          <a:prstGeom prst="rect">
            <a:avLst/>
          </a:prstGeom>
        </p:spPr>
      </p:pic>
    </p:spTree>
    <p:extLst>
      <p:ext uri="{BB962C8B-B14F-4D97-AF65-F5344CB8AC3E}">
        <p14:creationId xmlns:p14="http://schemas.microsoft.com/office/powerpoint/2010/main" val="14858785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iagram of a pyramid of hate&#10;&#10;Description automatically generated">
            <a:extLst>
              <a:ext uri="{FF2B5EF4-FFF2-40B4-BE49-F238E27FC236}">
                <a16:creationId xmlns:a16="http://schemas.microsoft.com/office/drawing/2014/main" id="{97737A06-D941-1509-8995-1E5F12F23BC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bwMode="auto">
          <a:xfrm>
            <a:off x="1562549" y="128012"/>
            <a:ext cx="8489386" cy="6642099"/>
          </a:xfrm>
          <a:prstGeom prst="rect">
            <a:avLst/>
          </a:prstGeom>
          <a:noFill/>
          <a:ln>
            <a:noFill/>
          </a:ln>
          <a:extLst>
            <a:ext uri="{53640926-AAD7-44D8-BBD7-CCE9431645EC}">
              <a14:shadowObscured xmlns:a14="http://schemas.microsoft.com/office/drawing/2010/main"/>
            </a:ext>
          </a:extLst>
        </p:spPr>
      </p:pic>
      <p:sp>
        <p:nvSpPr>
          <p:cNvPr id="2" name="TextBox 1">
            <a:extLst>
              <a:ext uri="{FF2B5EF4-FFF2-40B4-BE49-F238E27FC236}">
                <a16:creationId xmlns:a16="http://schemas.microsoft.com/office/drawing/2014/main" id="{7CC5FFD6-6A22-9738-9788-1CD8B0DFD8CE}"/>
              </a:ext>
            </a:extLst>
          </p:cNvPr>
          <p:cNvSpPr txBox="1"/>
          <p:nvPr/>
        </p:nvSpPr>
        <p:spPr>
          <a:xfrm>
            <a:off x="6579828" y="183018"/>
            <a:ext cx="5522794" cy="369332"/>
          </a:xfrm>
          <a:prstGeom prst="rect">
            <a:avLst/>
          </a:prstGeom>
          <a:noFill/>
        </p:spPr>
        <p:txBody>
          <a:bodyPr wrap="none" rtlCol="0">
            <a:spAutoFit/>
          </a:bodyPr>
          <a:lstStyle/>
          <a:p>
            <a:r>
              <a:rPr lang="en-US" dirty="0"/>
              <a:t>Source: </a:t>
            </a:r>
            <a:r>
              <a:rPr lang="en-US" dirty="0">
                <a:hlinkClick r:id="rId3"/>
              </a:rPr>
              <a:t>Mini-Lesson: Teaching the Pyramid of Hate | ADL</a:t>
            </a:r>
            <a:endParaRPr lang="en-US" dirty="0"/>
          </a:p>
        </p:txBody>
      </p:sp>
    </p:spTree>
    <p:extLst>
      <p:ext uri="{BB962C8B-B14F-4D97-AF65-F5344CB8AC3E}">
        <p14:creationId xmlns:p14="http://schemas.microsoft.com/office/powerpoint/2010/main" val="7907804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C800D-61FB-E6FF-A4CA-D5EF672A9547}"/>
              </a:ext>
            </a:extLst>
          </p:cNvPr>
          <p:cNvSpPr>
            <a:spLocks noGrp="1"/>
          </p:cNvSpPr>
          <p:nvPr>
            <p:ph type="title"/>
          </p:nvPr>
        </p:nvSpPr>
        <p:spPr>
          <a:xfrm>
            <a:off x="363812" y="248247"/>
            <a:ext cx="10515600" cy="1325563"/>
          </a:xfrm>
        </p:spPr>
        <p:txBody>
          <a:bodyPr>
            <a:normAutofit/>
          </a:bodyPr>
          <a:lstStyle/>
          <a:p>
            <a:r>
              <a:rPr lang="en-US" dirty="0"/>
              <a:t>Peace Learning Center</a:t>
            </a:r>
            <a:br>
              <a:rPr lang="en-US" sz="1800" dirty="0"/>
            </a:br>
            <a:r>
              <a:rPr lang="en-US" sz="1800" dirty="0"/>
              <a:t>     </a:t>
            </a:r>
            <a:r>
              <a:rPr lang="en-US" sz="1800" dirty="0">
                <a:latin typeface="+mn-lt"/>
              </a:rPr>
              <a:t>Source: </a:t>
            </a:r>
            <a:r>
              <a:rPr lang="en-US" sz="1800" dirty="0">
                <a:latin typeface="+mn-lt"/>
                <a:hlinkClick r:id="rId2"/>
              </a:rPr>
              <a:t>Peace Learning Center Resources – Peace Learning Center</a:t>
            </a:r>
            <a:endParaRPr lang="en-US" sz="1800" dirty="0">
              <a:latin typeface="+mn-lt"/>
            </a:endParaRPr>
          </a:p>
        </p:txBody>
      </p:sp>
      <p:sp>
        <p:nvSpPr>
          <p:cNvPr id="3" name="Content Placeholder 2">
            <a:extLst>
              <a:ext uri="{FF2B5EF4-FFF2-40B4-BE49-F238E27FC236}">
                <a16:creationId xmlns:a16="http://schemas.microsoft.com/office/drawing/2014/main" id="{B997DA60-E27F-C05D-9750-C47DBD825858}"/>
              </a:ext>
            </a:extLst>
          </p:cNvPr>
          <p:cNvSpPr>
            <a:spLocks noGrp="1"/>
          </p:cNvSpPr>
          <p:nvPr>
            <p:ph idx="1"/>
          </p:nvPr>
        </p:nvSpPr>
        <p:spPr>
          <a:xfrm>
            <a:off x="646268" y="1684421"/>
            <a:ext cx="11545732" cy="5115140"/>
          </a:xfrm>
        </p:spPr>
        <p:txBody>
          <a:bodyPr/>
          <a:lstStyle/>
          <a:p>
            <a:pPr marL="0" marR="0" indent="0">
              <a:lnSpc>
                <a:spcPct val="107000"/>
              </a:lnSpc>
              <a:spcBef>
                <a:spcPts val="0"/>
              </a:spcBef>
              <a:spcAft>
                <a:spcPts val="800"/>
              </a:spcAft>
              <a:buNone/>
            </a:pPr>
            <a:r>
              <a:rPr lang="en-US" sz="2400" b="1" kern="100" dirty="0">
                <a:effectLst/>
                <a:latin typeface="Aptos" panose="020B0004020202020204" pitchFamily="34" charset="0"/>
                <a:ea typeface="Aptos" panose="020B0004020202020204" pitchFamily="34" charset="0"/>
                <a:cs typeface="Times New Roman" panose="02020603050405020304" pitchFamily="18" charset="0"/>
              </a:rPr>
              <a:t>Strategies for Counteracting Implicit Bias</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400" kern="100" dirty="0">
                <a:effectLst/>
                <a:latin typeface="Aptos" panose="020B0004020202020204" pitchFamily="34" charset="0"/>
                <a:ea typeface="Aptos" panose="020B0004020202020204" pitchFamily="34" charset="0"/>
                <a:cs typeface="Times New Roman" panose="02020603050405020304" pitchFamily="18" charset="0"/>
              </a:rPr>
              <a:t>Uncover your implicit biases (like the Harvard Implicit Bias Test)</a:t>
            </a:r>
          </a:p>
          <a:p>
            <a:pPr marL="342900" marR="0" lvl="0" indent="-342900">
              <a:lnSpc>
                <a:spcPct val="107000"/>
              </a:lnSpc>
              <a:spcBef>
                <a:spcPts val="0"/>
              </a:spcBef>
              <a:spcAft>
                <a:spcPts val="0"/>
              </a:spcAft>
              <a:buFont typeface="+mj-lt"/>
              <a:buAutoNum type="arabicPeriod"/>
            </a:pPr>
            <a:r>
              <a:rPr lang="en-US" sz="2400" kern="100" dirty="0">
                <a:effectLst/>
                <a:latin typeface="Aptos" panose="020B0004020202020204" pitchFamily="34" charset="0"/>
                <a:ea typeface="Aptos" panose="020B0004020202020204" pitchFamily="34" charset="0"/>
                <a:cs typeface="Times New Roman" panose="02020603050405020304" pitchFamily="18" charset="0"/>
              </a:rPr>
              <a:t>Remove emotion and blame.  Blaming distracts us from the work we need to do.</a:t>
            </a:r>
          </a:p>
          <a:p>
            <a:pPr marL="342900" marR="0" lvl="0" indent="-342900">
              <a:lnSpc>
                <a:spcPct val="107000"/>
              </a:lnSpc>
              <a:spcBef>
                <a:spcPts val="0"/>
              </a:spcBef>
              <a:spcAft>
                <a:spcPts val="0"/>
              </a:spcAft>
              <a:buFont typeface="+mj-lt"/>
              <a:buAutoNum type="arabicPeriod"/>
            </a:pPr>
            <a:r>
              <a:rPr lang="en-US" sz="2400" kern="100" dirty="0">
                <a:effectLst/>
                <a:latin typeface="Aptos" panose="020B0004020202020204" pitchFamily="34" charset="0"/>
                <a:ea typeface="Aptos" panose="020B0004020202020204" pitchFamily="34" charset="0"/>
                <a:cs typeface="Times New Roman" panose="02020603050405020304" pitchFamily="18" charset="0"/>
              </a:rPr>
              <a:t>Be honest with yourself when identifying discrepancies existing between conscious ideals and automatic implicit associations.</a:t>
            </a:r>
          </a:p>
          <a:p>
            <a:pPr marL="342900" marR="0" lvl="0" indent="-342900">
              <a:lnSpc>
                <a:spcPct val="107000"/>
              </a:lnSpc>
              <a:spcBef>
                <a:spcPts val="0"/>
              </a:spcBef>
              <a:spcAft>
                <a:spcPts val="0"/>
              </a:spcAft>
              <a:buFont typeface="+mj-lt"/>
              <a:buAutoNum type="arabicPeriod"/>
            </a:pPr>
            <a:r>
              <a:rPr lang="en-US" sz="2400" kern="100" dirty="0">
                <a:effectLst/>
                <a:latin typeface="Aptos" panose="020B0004020202020204" pitchFamily="34" charset="0"/>
                <a:ea typeface="Aptos" panose="020B0004020202020204" pitchFamily="34" charset="0"/>
                <a:cs typeface="Times New Roman" panose="02020603050405020304" pitchFamily="18" charset="0"/>
              </a:rPr>
              <a:t>Meaningfully engage with individuals whose identities differ from your own.</a:t>
            </a:r>
          </a:p>
          <a:p>
            <a:pPr marL="342900" marR="0" lvl="0" indent="-342900">
              <a:lnSpc>
                <a:spcPct val="107000"/>
              </a:lnSpc>
              <a:spcBef>
                <a:spcPts val="0"/>
              </a:spcBef>
              <a:spcAft>
                <a:spcPts val="0"/>
              </a:spcAft>
              <a:buFont typeface="+mj-lt"/>
              <a:buAutoNum type="arabicPeriod"/>
            </a:pPr>
            <a:r>
              <a:rPr lang="en-US" sz="2400" kern="100" dirty="0">
                <a:effectLst/>
                <a:latin typeface="Aptos" panose="020B0004020202020204" pitchFamily="34" charset="0"/>
                <a:ea typeface="Aptos" panose="020B0004020202020204" pitchFamily="34" charset="0"/>
                <a:cs typeface="Times New Roman" panose="02020603050405020304" pitchFamily="18" charset="0"/>
              </a:rPr>
              <a:t>Seek out exposure to counter-stereotypical exemplars: Individuals who contradict widely held stereotypes.</a:t>
            </a:r>
          </a:p>
          <a:p>
            <a:pPr marL="342900" marR="0" lvl="0" indent="-342900">
              <a:lnSpc>
                <a:spcPct val="107000"/>
              </a:lnSpc>
              <a:spcBef>
                <a:spcPts val="0"/>
              </a:spcBef>
              <a:spcAft>
                <a:spcPts val="0"/>
              </a:spcAft>
              <a:buFont typeface="+mj-lt"/>
              <a:buAutoNum type="arabicPeriod"/>
            </a:pPr>
            <a:r>
              <a:rPr lang="en-US" sz="2400" kern="100" dirty="0">
                <a:effectLst/>
                <a:latin typeface="Aptos" panose="020B0004020202020204" pitchFamily="34" charset="0"/>
                <a:ea typeface="Aptos" panose="020B0004020202020204" pitchFamily="34" charset="0"/>
                <a:cs typeface="Times New Roman" panose="02020603050405020304" pitchFamily="18" charset="0"/>
              </a:rPr>
              <a:t>Use photographs and décor that expose individuals to counter-stereotypical exemplars to activate new mental association.</a:t>
            </a:r>
          </a:p>
          <a:p>
            <a:pPr marL="342900" marR="0" lvl="0" indent="-342900">
              <a:lnSpc>
                <a:spcPct val="107000"/>
              </a:lnSpc>
              <a:spcBef>
                <a:spcPts val="0"/>
              </a:spcBef>
              <a:spcAft>
                <a:spcPts val="0"/>
              </a:spcAft>
              <a:buFont typeface="+mj-lt"/>
              <a:buAutoNum type="arabicPeriod"/>
            </a:pPr>
            <a:r>
              <a:rPr lang="en-US" sz="2400" kern="100" dirty="0">
                <a:effectLst/>
                <a:latin typeface="Aptos" panose="020B0004020202020204" pitchFamily="34" charset="0"/>
                <a:ea typeface="Aptos" panose="020B0004020202020204" pitchFamily="34" charset="0"/>
                <a:cs typeface="Times New Roman" panose="02020603050405020304" pitchFamily="18" charset="0"/>
              </a:rPr>
              <a:t>Take enough time to carefully process a situation before making a decision.</a:t>
            </a:r>
          </a:p>
          <a:p>
            <a:pPr marL="342900" marR="0" lvl="0" indent="-342900">
              <a:lnSpc>
                <a:spcPct val="107000"/>
              </a:lnSpc>
              <a:spcBef>
                <a:spcPts val="0"/>
              </a:spcBef>
              <a:spcAft>
                <a:spcPts val="800"/>
              </a:spcAft>
              <a:buFont typeface="+mj-lt"/>
              <a:buAutoNum type="arabicPeriod"/>
            </a:pPr>
            <a:r>
              <a:rPr lang="en-US" sz="2400" kern="100" dirty="0">
                <a:effectLst/>
                <a:latin typeface="Aptos" panose="020B0004020202020204" pitchFamily="34" charset="0"/>
                <a:ea typeface="Aptos" panose="020B0004020202020204" pitchFamily="34" charset="0"/>
                <a:cs typeface="Times New Roman" panose="02020603050405020304" pitchFamily="18" charset="0"/>
              </a:rPr>
              <a:t>Be part of difficult conversations to process how these things happen in real time.</a:t>
            </a:r>
          </a:p>
          <a:p>
            <a:pPr marL="0" indent="0">
              <a:buNone/>
            </a:pPr>
            <a:endParaRPr lang="en-US" dirty="0"/>
          </a:p>
        </p:txBody>
      </p:sp>
      <p:pic>
        <p:nvPicPr>
          <p:cNvPr id="28674" name="Picture 2" descr="Teddy the Dog: Peace Dog 🐶✌🏻 | Milled">
            <a:extLst>
              <a:ext uri="{FF2B5EF4-FFF2-40B4-BE49-F238E27FC236}">
                <a16:creationId xmlns:a16="http://schemas.microsoft.com/office/drawing/2014/main" id="{280AE8BE-9CD4-98CF-2D1E-AA86E2921268}"/>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748007" y="58439"/>
            <a:ext cx="2443993" cy="25295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40588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AED17-3D92-3BEB-D504-4DA9CA079676}"/>
              </a:ext>
            </a:extLst>
          </p:cNvPr>
          <p:cNvSpPr>
            <a:spLocks noGrp="1"/>
          </p:cNvSpPr>
          <p:nvPr>
            <p:ph type="title"/>
          </p:nvPr>
        </p:nvSpPr>
        <p:spPr>
          <a:xfrm>
            <a:off x="398721" y="432372"/>
            <a:ext cx="7313428" cy="1325563"/>
          </a:xfrm>
        </p:spPr>
        <p:txBody>
          <a:bodyPr/>
          <a:lstStyle/>
          <a:p>
            <a:r>
              <a:rPr lang="en-US" dirty="0"/>
              <a:t>Peace Learning Center</a:t>
            </a:r>
            <a:br>
              <a:rPr lang="en-US" dirty="0"/>
            </a:br>
            <a:r>
              <a:rPr lang="en-US" dirty="0"/>
              <a:t>Reflections on Implicit Bias</a:t>
            </a:r>
          </a:p>
        </p:txBody>
      </p:sp>
      <p:sp>
        <p:nvSpPr>
          <p:cNvPr id="3" name="Content Placeholder 2">
            <a:extLst>
              <a:ext uri="{FF2B5EF4-FFF2-40B4-BE49-F238E27FC236}">
                <a16:creationId xmlns:a16="http://schemas.microsoft.com/office/drawing/2014/main" id="{F728EEB0-5128-6389-D3B0-D8970FA5B550}"/>
              </a:ext>
            </a:extLst>
          </p:cNvPr>
          <p:cNvSpPr>
            <a:spLocks noGrp="1"/>
          </p:cNvSpPr>
          <p:nvPr>
            <p:ph idx="1"/>
          </p:nvPr>
        </p:nvSpPr>
        <p:spPr>
          <a:xfrm>
            <a:off x="349101" y="2190307"/>
            <a:ext cx="11679866" cy="4672458"/>
          </a:xfrm>
        </p:spPr>
        <p:txBody>
          <a:bodyPr/>
          <a:lstStyle/>
          <a:p>
            <a:r>
              <a:rPr lang="en-US" dirty="0"/>
              <a:t>Internally: Within Yourself</a:t>
            </a:r>
          </a:p>
          <a:p>
            <a:pPr lvl="1"/>
            <a:r>
              <a:rPr lang="en-US" dirty="0">
                <a:effectLst/>
                <a:latin typeface="Calibri" panose="020F0502020204030204" pitchFamily="34" charset="0"/>
                <a:ea typeface="Calibri" panose="020F0502020204030204" pitchFamily="34" charset="0"/>
                <a:cs typeface="Times New Roman" panose="02020603050405020304" pitchFamily="18" charset="0"/>
              </a:rPr>
              <a:t>What are three next steps for you to work internally on Implicit Bias?</a:t>
            </a:r>
            <a:br>
              <a:rPr lang="en-US" dirty="0">
                <a:effectLst/>
                <a:latin typeface="Calibri" panose="020F0502020204030204" pitchFamily="34" charset="0"/>
                <a:ea typeface="Calibri" panose="020F0502020204030204" pitchFamily="34" charset="0"/>
                <a:cs typeface="Times New Roman" panose="02020603050405020304" pitchFamily="18" charset="0"/>
              </a:rPr>
            </a:b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r>
              <a:rPr lang="en-US" dirty="0">
                <a:latin typeface="Calibri" panose="020F0502020204030204" pitchFamily="34" charset="0"/>
                <a:ea typeface="Calibri" panose="020F0502020204030204" pitchFamily="34" charset="0"/>
                <a:cs typeface="Times New Roman" panose="02020603050405020304" pitchFamily="18" charset="0"/>
              </a:rPr>
              <a:t>Interpersonally: Between People – How We Treat Each Other</a:t>
            </a:r>
          </a:p>
          <a:p>
            <a:pPr lvl="1"/>
            <a:r>
              <a:rPr lang="en-US" dirty="0">
                <a:effectLst/>
                <a:latin typeface="Calibri" panose="020F0502020204030204" pitchFamily="34" charset="0"/>
                <a:ea typeface="Calibri" panose="020F0502020204030204" pitchFamily="34" charset="0"/>
                <a:cs typeface="Times New Roman" panose="02020603050405020304" pitchFamily="18" charset="0"/>
              </a:rPr>
              <a:t>What are three next steps for you to work internally on in your class, community, or organization?</a:t>
            </a:r>
            <a:br>
              <a:rPr lang="en-US" dirty="0">
                <a:effectLst/>
                <a:latin typeface="Calibri" panose="020F0502020204030204" pitchFamily="34" charset="0"/>
                <a:ea typeface="Calibri" panose="020F0502020204030204" pitchFamily="34" charset="0"/>
                <a:cs typeface="Times New Roman" panose="02020603050405020304" pitchFamily="18" charset="0"/>
              </a:rPr>
            </a:b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r>
              <a:rPr lang="en-US" dirty="0">
                <a:latin typeface="Calibri" panose="020F0502020204030204" pitchFamily="34" charset="0"/>
                <a:ea typeface="Calibri" panose="020F0502020204030204" pitchFamily="34" charset="0"/>
                <a:cs typeface="Times New Roman" panose="02020603050405020304" pitchFamily="18" charset="0"/>
              </a:rPr>
              <a:t>Institutionally: the Policies, Procedures, Culture, and Practices of Institutions</a:t>
            </a:r>
          </a:p>
          <a:p>
            <a:pPr lvl="1"/>
            <a:r>
              <a:rPr lang="en-US" dirty="0">
                <a:effectLst/>
                <a:latin typeface="Calibri" panose="020F0502020204030204" pitchFamily="34" charset="0"/>
                <a:ea typeface="Calibri" panose="020F0502020204030204" pitchFamily="34" charset="0"/>
                <a:cs typeface="Times New Roman" panose="02020603050405020304" pitchFamily="18" charset="0"/>
              </a:rPr>
              <a:t>What are three next steps you or your group can work on to counteract Implicit Bias in your Institution?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pic>
        <p:nvPicPr>
          <p:cNvPr id="10242" name="Picture 2" descr="Premium AI Image | Dog and its reflection in a calm pond">
            <a:extLst>
              <a:ext uri="{FF2B5EF4-FFF2-40B4-BE49-F238E27FC236}">
                <a16:creationId xmlns:a16="http://schemas.microsoft.com/office/drawing/2014/main" id="{7E77D9A7-23D8-DD3D-F446-FCF4F71E6A70}"/>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813726" y="0"/>
            <a:ext cx="3378274" cy="2541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99FC804-5D20-F4A0-3216-7C1054403E3E}"/>
              </a:ext>
            </a:extLst>
          </p:cNvPr>
          <p:cNvSpPr txBox="1"/>
          <p:nvPr/>
        </p:nvSpPr>
        <p:spPr>
          <a:xfrm>
            <a:off x="254381" y="6436706"/>
            <a:ext cx="6357381" cy="369332"/>
          </a:xfrm>
          <a:prstGeom prst="rect">
            <a:avLst/>
          </a:prstGeom>
          <a:noFill/>
        </p:spPr>
        <p:txBody>
          <a:bodyPr wrap="none" rtlCol="0">
            <a:spAutoFit/>
          </a:bodyPr>
          <a:lstStyle/>
          <a:p>
            <a:r>
              <a:rPr lang="en-US" sz="1800" dirty="0">
                <a:latin typeface="+mn-lt"/>
              </a:rPr>
              <a:t>Source: </a:t>
            </a:r>
            <a:r>
              <a:rPr lang="en-US" sz="1800" dirty="0">
                <a:latin typeface="+mn-lt"/>
                <a:hlinkClick r:id="rId3"/>
              </a:rPr>
              <a:t>Peace Learning Center Resources – Peace Learning Center</a:t>
            </a:r>
            <a:endParaRPr lang="en-US" dirty="0"/>
          </a:p>
        </p:txBody>
      </p:sp>
    </p:spTree>
    <p:extLst>
      <p:ext uri="{BB962C8B-B14F-4D97-AF65-F5344CB8AC3E}">
        <p14:creationId xmlns:p14="http://schemas.microsoft.com/office/powerpoint/2010/main" val="11691373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EBE2F-47A7-8BA6-FC4C-3EABFE656985}"/>
              </a:ext>
            </a:extLst>
          </p:cNvPr>
          <p:cNvSpPr>
            <a:spLocks noGrp="1"/>
          </p:cNvSpPr>
          <p:nvPr>
            <p:ph type="title"/>
          </p:nvPr>
        </p:nvSpPr>
        <p:spPr/>
        <p:txBody>
          <a:bodyPr/>
          <a:lstStyle/>
          <a:p>
            <a:r>
              <a:rPr lang="en-US" dirty="0"/>
              <a:t>Small Groups</a:t>
            </a:r>
            <a:br>
              <a:rPr lang="en-US" dirty="0"/>
            </a:br>
            <a:r>
              <a:rPr lang="en-US" dirty="0"/>
              <a:t>Pyramid of Hate &amp; Implicit Bias</a:t>
            </a:r>
          </a:p>
        </p:txBody>
      </p:sp>
      <p:sp>
        <p:nvSpPr>
          <p:cNvPr id="3" name="Content Placeholder 2">
            <a:extLst>
              <a:ext uri="{FF2B5EF4-FFF2-40B4-BE49-F238E27FC236}">
                <a16:creationId xmlns:a16="http://schemas.microsoft.com/office/drawing/2014/main" id="{8CF3D5EF-DA5F-BE47-BC13-D34AA647D77A}"/>
              </a:ext>
            </a:extLst>
          </p:cNvPr>
          <p:cNvSpPr>
            <a:spLocks noGrp="1"/>
          </p:cNvSpPr>
          <p:nvPr>
            <p:ph idx="1"/>
          </p:nvPr>
        </p:nvSpPr>
        <p:spPr/>
        <p:txBody>
          <a:bodyPr/>
          <a:lstStyle/>
          <a:p>
            <a:r>
              <a:rPr lang="en-US" sz="2800" dirty="0"/>
              <a:t>What does that mean for school?</a:t>
            </a:r>
          </a:p>
          <a:p>
            <a:r>
              <a:rPr lang="en-US" sz="2800" dirty="0"/>
              <a:t>What does that mean for outside of school?</a:t>
            </a:r>
          </a:p>
          <a:p>
            <a:r>
              <a:rPr lang="en-US" sz="2800" dirty="0"/>
              <a:t>What does that mean for your career?</a:t>
            </a:r>
          </a:p>
          <a:p>
            <a:endParaRPr lang="en-US" dirty="0"/>
          </a:p>
          <a:p>
            <a:pPr marL="0" indent="0">
              <a:buNone/>
            </a:pPr>
            <a:endParaRPr lang="en-US" dirty="0"/>
          </a:p>
          <a:p>
            <a:pPr marL="0" indent="0">
              <a:buNone/>
            </a:pPr>
            <a:endParaRPr lang="en-US" dirty="0"/>
          </a:p>
          <a:p>
            <a:pPr marL="0" indent="0">
              <a:buNone/>
            </a:pPr>
            <a:endParaRPr lang="en-US" dirty="0"/>
          </a:p>
        </p:txBody>
      </p:sp>
      <p:pic>
        <p:nvPicPr>
          <p:cNvPr id="11266" name="Picture 2" descr="Walking and Wagging | Thomaston ME">
            <a:extLst>
              <a:ext uri="{FF2B5EF4-FFF2-40B4-BE49-F238E27FC236}">
                <a16:creationId xmlns:a16="http://schemas.microsoft.com/office/drawing/2014/main" id="{2418385D-8521-B092-7137-22577C8FE99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803758" y="2334523"/>
            <a:ext cx="3388242" cy="4523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33727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F47F6-0012-0D26-BA40-C473FF1488E9}"/>
              </a:ext>
            </a:extLst>
          </p:cNvPr>
          <p:cNvSpPr>
            <a:spLocks noGrp="1"/>
          </p:cNvSpPr>
          <p:nvPr>
            <p:ph type="title"/>
          </p:nvPr>
        </p:nvSpPr>
        <p:spPr/>
        <p:txBody>
          <a:bodyPr/>
          <a:lstStyle/>
          <a:p>
            <a:r>
              <a:rPr lang="en-US" dirty="0"/>
              <a:t>Working Together</a:t>
            </a:r>
          </a:p>
        </p:txBody>
      </p:sp>
      <p:pic>
        <p:nvPicPr>
          <p:cNvPr id="21506" name="Picture 2" descr="Large Group Of Dogs Is Standing In A Field Background, Large Breeds Of Dogs  Picture, Dog, Pet Background Image And Wallpaper for Free Download">
            <a:extLst>
              <a:ext uri="{FF2B5EF4-FFF2-40B4-BE49-F238E27FC236}">
                <a16:creationId xmlns:a16="http://schemas.microsoft.com/office/drawing/2014/main" id="{2A45E3C3-FD93-97C8-D926-D2BBA8422517}"/>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33166" y="1672224"/>
            <a:ext cx="9246555" cy="5185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93321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C5055-D85C-0063-30BA-C2B422D6230A}"/>
              </a:ext>
            </a:extLst>
          </p:cNvPr>
          <p:cNvSpPr>
            <a:spLocks noGrp="1"/>
          </p:cNvSpPr>
          <p:nvPr>
            <p:ph type="title"/>
          </p:nvPr>
        </p:nvSpPr>
        <p:spPr>
          <a:xfrm>
            <a:off x="398188" y="352138"/>
            <a:ext cx="10515600" cy="851783"/>
          </a:xfrm>
        </p:spPr>
        <p:txBody>
          <a:bodyPr/>
          <a:lstStyle/>
          <a:p>
            <a:r>
              <a:rPr lang="en-US" dirty="0"/>
              <a:t>Curiosity &amp; Innovation</a:t>
            </a:r>
          </a:p>
        </p:txBody>
      </p:sp>
      <p:sp>
        <p:nvSpPr>
          <p:cNvPr id="3" name="Content Placeholder 2">
            <a:extLst>
              <a:ext uri="{FF2B5EF4-FFF2-40B4-BE49-F238E27FC236}">
                <a16:creationId xmlns:a16="http://schemas.microsoft.com/office/drawing/2014/main" id="{7FEF9578-77A8-0834-8A29-758D927543DE}"/>
              </a:ext>
            </a:extLst>
          </p:cNvPr>
          <p:cNvSpPr>
            <a:spLocks noGrp="1"/>
          </p:cNvSpPr>
          <p:nvPr>
            <p:ph idx="1"/>
          </p:nvPr>
        </p:nvSpPr>
        <p:spPr>
          <a:xfrm>
            <a:off x="738255" y="1282485"/>
            <a:ext cx="10515600" cy="2024480"/>
          </a:xfrm>
        </p:spPr>
        <p:txBody>
          <a:bodyPr/>
          <a:lstStyle/>
          <a:p>
            <a:r>
              <a:rPr lang="en-US" dirty="0"/>
              <a:t>Well-Trained Experts earn the right to strongly held beliefs</a:t>
            </a:r>
          </a:p>
          <a:p>
            <a:r>
              <a:rPr lang="en-US" dirty="0"/>
              <a:t>Innovators who choose to remain flexible ask intelligent questions, such as why and what if, and listen carefully to the answers</a:t>
            </a:r>
            <a:endParaRPr lang="en-US" sz="1800" dirty="0"/>
          </a:p>
          <a:p>
            <a:r>
              <a:rPr lang="en-US" sz="1800" dirty="0"/>
              <a:t>Source: </a:t>
            </a:r>
            <a:r>
              <a:rPr lang="en-US" sz="1800" dirty="0">
                <a:hlinkClick r:id="rId2"/>
              </a:rPr>
              <a:t>The grid of inquiry | Seth's Blog (</a:t>
            </a:r>
            <a:r>
              <a:rPr lang="en-US" sz="1800" dirty="0" err="1">
                <a:hlinkClick r:id="rId2"/>
              </a:rPr>
              <a:t>seths.blog</a:t>
            </a:r>
            <a:r>
              <a:rPr lang="en-US" sz="1800" dirty="0">
                <a:hlinkClick r:id="rId2"/>
              </a:rPr>
              <a:t>)</a:t>
            </a:r>
            <a:endParaRPr lang="en-US" sz="1800" dirty="0"/>
          </a:p>
        </p:txBody>
      </p:sp>
      <p:pic>
        <p:nvPicPr>
          <p:cNvPr id="1026" name="Picture 2">
            <a:extLst>
              <a:ext uri="{FF2B5EF4-FFF2-40B4-BE49-F238E27FC236}">
                <a16:creationId xmlns:a16="http://schemas.microsoft.com/office/drawing/2014/main" id="{30106B41-3FEA-58C7-9103-24B66E23A4DC}"/>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145057" y="3148836"/>
            <a:ext cx="6971030" cy="3646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25720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9830F-1A62-C035-BB61-23845AD4BD06}"/>
              </a:ext>
            </a:extLst>
          </p:cNvPr>
          <p:cNvSpPr>
            <a:spLocks noGrp="1"/>
          </p:cNvSpPr>
          <p:nvPr>
            <p:ph type="title"/>
          </p:nvPr>
        </p:nvSpPr>
        <p:spPr/>
        <p:txBody>
          <a:bodyPr/>
          <a:lstStyle/>
          <a:p>
            <a:r>
              <a:rPr lang="en-US" dirty="0"/>
              <a:t>Choose Curiosity</a:t>
            </a:r>
          </a:p>
        </p:txBody>
      </p:sp>
      <p:sp>
        <p:nvSpPr>
          <p:cNvPr id="3" name="Content Placeholder 2">
            <a:extLst>
              <a:ext uri="{FF2B5EF4-FFF2-40B4-BE49-F238E27FC236}">
                <a16:creationId xmlns:a16="http://schemas.microsoft.com/office/drawing/2014/main" id="{A153D74A-D7A9-F83A-1942-DA0CADB2FF8D}"/>
              </a:ext>
            </a:extLst>
          </p:cNvPr>
          <p:cNvSpPr>
            <a:spLocks noGrp="1"/>
          </p:cNvSpPr>
          <p:nvPr>
            <p:ph idx="1"/>
          </p:nvPr>
        </p:nvSpPr>
        <p:spPr/>
        <p:txBody>
          <a:bodyPr>
            <a:normAutofit/>
          </a:bodyPr>
          <a:lstStyle/>
          <a:p>
            <a:pPr marL="342900" marR="0" lvl="0" indent="-342900">
              <a:lnSpc>
                <a:spcPct val="107000"/>
              </a:lnSpc>
              <a:spcBef>
                <a:spcPts val="0"/>
              </a:spcBef>
              <a:spcAft>
                <a:spcPts val="0"/>
              </a:spcAft>
              <a:buFont typeface="+mj-lt"/>
              <a:buAutoNum type="arabicPeriod"/>
            </a:pPr>
            <a:r>
              <a:rPr lang="en-US" sz="3600" kern="100" dirty="0">
                <a:effectLst/>
                <a:ea typeface="Aptos" panose="020B0004020202020204" pitchFamily="34" charset="0"/>
                <a:cs typeface="Times New Roman" panose="02020603050405020304" pitchFamily="18" charset="0"/>
              </a:rPr>
              <a:t>What if we focused on our Shared Identities?</a:t>
            </a:r>
          </a:p>
          <a:p>
            <a:pPr marL="342900" marR="0" lvl="0" indent="-342900">
              <a:lnSpc>
                <a:spcPct val="107000"/>
              </a:lnSpc>
              <a:spcBef>
                <a:spcPts val="0"/>
              </a:spcBef>
              <a:spcAft>
                <a:spcPts val="800"/>
              </a:spcAft>
              <a:buFont typeface="+mj-lt"/>
              <a:buAutoNum type="arabicPeriod"/>
            </a:pPr>
            <a:r>
              <a:rPr lang="en-US" sz="3600" kern="100" dirty="0">
                <a:effectLst/>
                <a:ea typeface="Aptos" panose="020B0004020202020204" pitchFamily="34" charset="0"/>
                <a:cs typeface="Times New Roman" panose="02020603050405020304" pitchFamily="18" charset="0"/>
              </a:rPr>
              <a:t>Why do we need to Bridge Differences?</a:t>
            </a:r>
          </a:p>
        </p:txBody>
      </p:sp>
      <p:pic>
        <p:nvPicPr>
          <p:cNvPr id="22530" name="Picture 2" descr="Curious Dog Images – Browse 1,730,185 Stock Photos, Vectors, and Video |  Adobe Stock">
            <a:extLst>
              <a:ext uri="{FF2B5EF4-FFF2-40B4-BE49-F238E27FC236}">
                <a16:creationId xmlns:a16="http://schemas.microsoft.com/office/drawing/2014/main" id="{A7D81341-B0F8-D440-17CB-71C4E1B6E40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464486" y="3282043"/>
            <a:ext cx="5153025"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52931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08333-8655-5CE8-8026-20F6F719399E}"/>
              </a:ext>
            </a:extLst>
          </p:cNvPr>
          <p:cNvSpPr>
            <a:spLocks noGrp="1"/>
          </p:cNvSpPr>
          <p:nvPr>
            <p:ph type="title"/>
          </p:nvPr>
        </p:nvSpPr>
        <p:spPr>
          <a:xfrm>
            <a:off x="519936" y="257884"/>
            <a:ext cx="10515600" cy="1137779"/>
          </a:xfrm>
        </p:spPr>
        <p:txBody>
          <a:bodyPr/>
          <a:lstStyle/>
          <a:p>
            <a:r>
              <a:rPr lang="en-US" dirty="0"/>
              <a:t>Finding Shared Identities</a:t>
            </a:r>
          </a:p>
        </p:txBody>
      </p:sp>
      <p:sp>
        <p:nvSpPr>
          <p:cNvPr id="3" name="Content Placeholder 2">
            <a:extLst>
              <a:ext uri="{FF2B5EF4-FFF2-40B4-BE49-F238E27FC236}">
                <a16:creationId xmlns:a16="http://schemas.microsoft.com/office/drawing/2014/main" id="{F221D13B-FFF1-8681-F066-277CCB97BDE6}"/>
              </a:ext>
            </a:extLst>
          </p:cNvPr>
          <p:cNvSpPr>
            <a:spLocks noGrp="1"/>
          </p:cNvSpPr>
          <p:nvPr>
            <p:ph idx="1"/>
          </p:nvPr>
        </p:nvSpPr>
        <p:spPr>
          <a:xfrm>
            <a:off x="726192" y="1477557"/>
            <a:ext cx="10659119" cy="3630707"/>
          </a:xfrm>
        </p:spPr>
        <p:txBody>
          <a:bodyPr>
            <a:normAutofit/>
          </a:bodyPr>
          <a:lstStyle/>
          <a:p>
            <a:pPr>
              <a:lnSpc>
                <a:spcPct val="107000"/>
              </a:lnSpc>
              <a:spcBef>
                <a:spcPts val="0"/>
              </a:spcBef>
            </a:pPr>
            <a:r>
              <a:rPr lang="en-US" kern="100" dirty="0">
                <a:effectLst/>
                <a:ea typeface="Aptos" panose="020B0004020202020204" pitchFamily="34" charset="0"/>
                <a:cs typeface="Times New Roman" panose="02020603050405020304" pitchFamily="18" charset="0"/>
              </a:rPr>
              <a:t>Think of a person in your life who seems really different than you.</a:t>
            </a:r>
            <a:br>
              <a:rPr lang="en-US" kern="100" dirty="0">
                <a:effectLst/>
                <a:ea typeface="Aptos" panose="020B0004020202020204" pitchFamily="34" charset="0"/>
                <a:cs typeface="Times New Roman" panose="02020603050405020304" pitchFamily="18" charset="0"/>
              </a:rPr>
            </a:br>
            <a:endParaRPr lang="en-US" kern="100" dirty="0">
              <a:ea typeface="Aptos" panose="020B0004020202020204" pitchFamily="34" charset="0"/>
              <a:cs typeface="Times New Roman" panose="02020603050405020304" pitchFamily="18" charset="0"/>
            </a:endParaRPr>
          </a:p>
          <a:p>
            <a:pPr>
              <a:lnSpc>
                <a:spcPct val="107000"/>
              </a:lnSpc>
              <a:spcBef>
                <a:spcPts val="0"/>
              </a:spcBef>
            </a:pPr>
            <a:r>
              <a:rPr lang="en-US" kern="100" dirty="0">
                <a:effectLst/>
                <a:ea typeface="Aptos" panose="020B0004020202020204" pitchFamily="34" charset="0"/>
                <a:cs typeface="Times New Roman" panose="02020603050405020304" pitchFamily="18" charset="0"/>
              </a:rPr>
              <a:t>Make a list of all the things you share in common with this person.</a:t>
            </a:r>
            <a:br>
              <a:rPr lang="en-US" kern="100" dirty="0">
                <a:effectLst/>
                <a:ea typeface="Aptos" panose="020B0004020202020204" pitchFamily="34" charset="0"/>
                <a:cs typeface="Times New Roman" panose="02020603050405020304" pitchFamily="18" charset="0"/>
              </a:rPr>
            </a:br>
            <a:endParaRPr lang="en-US" kern="100" dirty="0">
              <a:ea typeface="Aptos" panose="020B0004020202020204" pitchFamily="34" charset="0"/>
              <a:cs typeface="Times New Roman" panose="02020603050405020304" pitchFamily="18" charset="0"/>
            </a:endParaRPr>
          </a:p>
          <a:p>
            <a:pPr>
              <a:lnSpc>
                <a:spcPct val="107000"/>
              </a:lnSpc>
              <a:spcBef>
                <a:spcPts val="0"/>
              </a:spcBef>
            </a:pPr>
            <a:r>
              <a:rPr lang="en-US" dirty="0">
                <a:effectLst/>
                <a:ea typeface="Aptos" panose="020B0004020202020204" pitchFamily="34" charset="0"/>
              </a:rPr>
              <a:t>Reflect on the commonalities you have identified with this person.  How do they make you see this person in a new light?</a:t>
            </a:r>
            <a:endParaRPr lang="en-US" dirty="0"/>
          </a:p>
        </p:txBody>
      </p:sp>
      <p:pic>
        <p:nvPicPr>
          <p:cNvPr id="2052" name="Picture 4" descr="W. Kamau Bell | American Civil Liberties Union">
            <a:extLst>
              <a:ext uri="{FF2B5EF4-FFF2-40B4-BE49-F238E27FC236}">
                <a16:creationId xmlns:a16="http://schemas.microsoft.com/office/drawing/2014/main" id="{F99BAB1D-513F-850B-71D6-C2E2D89BBBD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26232" y="4454167"/>
            <a:ext cx="3605750" cy="240383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C688863-C068-8E43-8B55-F8B7A3850FB1}"/>
              </a:ext>
            </a:extLst>
          </p:cNvPr>
          <p:cNvSpPr txBox="1"/>
          <p:nvPr/>
        </p:nvSpPr>
        <p:spPr>
          <a:xfrm>
            <a:off x="996380" y="6230784"/>
            <a:ext cx="6538778" cy="369332"/>
          </a:xfrm>
          <a:prstGeom prst="rect">
            <a:avLst/>
          </a:prstGeom>
          <a:noFill/>
        </p:spPr>
        <p:txBody>
          <a:bodyPr wrap="none" rtlCol="0">
            <a:spAutoFit/>
          </a:bodyPr>
          <a:lstStyle/>
          <a:p>
            <a:r>
              <a:rPr lang="en-US" dirty="0"/>
              <a:t>Source: Greater Good Magazine Podcast Episode 27 – W. Kamau Bell</a:t>
            </a:r>
          </a:p>
        </p:txBody>
      </p:sp>
    </p:spTree>
    <p:extLst>
      <p:ext uri="{BB962C8B-B14F-4D97-AF65-F5344CB8AC3E}">
        <p14:creationId xmlns:p14="http://schemas.microsoft.com/office/powerpoint/2010/main" val="403240582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ADA28-6425-36C0-FCEA-485C3339F36C}"/>
              </a:ext>
            </a:extLst>
          </p:cNvPr>
          <p:cNvSpPr>
            <a:spLocks noGrp="1"/>
          </p:cNvSpPr>
          <p:nvPr>
            <p:ph type="title"/>
          </p:nvPr>
        </p:nvSpPr>
        <p:spPr>
          <a:xfrm>
            <a:off x="570067" y="365125"/>
            <a:ext cx="10515600" cy="1325563"/>
          </a:xfrm>
        </p:spPr>
        <p:txBody>
          <a:bodyPr/>
          <a:lstStyle/>
          <a:p>
            <a:r>
              <a:rPr lang="en-US" dirty="0"/>
              <a:t>Small Group: Processing Shared Identities</a:t>
            </a:r>
          </a:p>
        </p:txBody>
      </p:sp>
      <p:sp>
        <p:nvSpPr>
          <p:cNvPr id="3" name="Content Placeholder 2">
            <a:extLst>
              <a:ext uri="{FF2B5EF4-FFF2-40B4-BE49-F238E27FC236}">
                <a16:creationId xmlns:a16="http://schemas.microsoft.com/office/drawing/2014/main" id="{F0D33A8B-AF61-DF00-477D-E7AA84AD0697}"/>
              </a:ext>
            </a:extLst>
          </p:cNvPr>
          <p:cNvSpPr>
            <a:spLocks noGrp="1"/>
          </p:cNvSpPr>
          <p:nvPr>
            <p:ph idx="1"/>
          </p:nvPr>
        </p:nvSpPr>
        <p:spPr>
          <a:xfrm>
            <a:off x="838200" y="1690688"/>
            <a:ext cx="10515600" cy="4351338"/>
          </a:xfrm>
        </p:spPr>
        <p:txBody>
          <a:bodyPr>
            <a:normAutofit/>
          </a:bodyPr>
          <a:lstStyle/>
          <a:p>
            <a:pPr>
              <a:lnSpc>
                <a:spcPct val="107000"/>
              </a:lnSpc>
              <a:spcBef>
                <a:spcPts val="0"/>
              </a:spcBef>
            </a:pPr>
            <a:r>
              <a:rPr lang="en-US" sz="3600" kern="100" dirty="0">
                <a:effectLst/>
                <a:ea typeface="Aptos" panose="020B0004020202020204" pitchFamily="34" charset="0"/>
                <a:cs typeface="Times New Roman" panose="02020603050405020304" pitchFamily="18" charset="0"/>
              </a:rPr>
              <a:t>What does that mean for school?</a:t>
            </a:r>
          </a:p>
          <a:p>
            <a:pPr>
              <a:lnSpc>
                <a:spcPct val="107000"/>
              </a:lnSpc>
              <a:spcBef>
                <a:spcPts val="0"/>
              </a:spcBef>
            </a:pPr>
            <a:r>
              <a:rPr lang="en-US" sz="3600" kern="100" dirty="0">
                <a:effectLst/>
                <a:ea typeface="Aptos" panose="020B0004020202020204" pitchFamily="34" charset="0"/>
                <a:cs typeface="Times New Roman" panose="02020603050405020304" pitchFamily="18" charset="0"/>
              </a:rPr>
              <a:t>What does that mean for outside of school?</a:t>
            </a:r>
          </a:p>
          <a:p>
            <a:pPr>
              <a:lnSpc>
                <a:spcPct val="107000"/>
              </a:lnSpc>
              <a:spcBef>
                <a:spcPts val="0"/>
              </a:spcBef>
              <a:spcAft>
                <a:spcPts val="800"/>
              </a:spcAft>
            </a:pPr>
            <a:r>
              <a:rPr lang="en-US" sz="3600" kern="100" dirty="0">
                <a:effectLst/>
                <a:ea typeface="Aptos" panose="020B0004020202020204" pitchFamily="34" charset="0"/>
                <a:cs typeface="Times New Roman" panose="02020603050405020304" pitchFamily="18" charset="0"/>
              </a:rPr>
              <a:t>What does that mean for your career? </a:t>
            </a:r>
          </a:p>
        </p:txBody>
      </p:sp>
      <p:pic>
        <p:nvPicPr>
          <p:cNvPr id="23554" name="Picture 2" descr="10 Things You Can Do To Get 2 Dogs to Get Along">
            <a:extLst>
              <a:ext uri="{FF2B5EF4-FFF2-40B4-BE49-F238E27FC236}">
                <a16:creationId xmlns:a16="http://schemas.microsoft.com/office/drawing/2014/main" id="{A0408D5C-36CA-2A78-1001-DED1C7A29A75}"/>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50248" y="3790329"/>
            <a:ext cx="4491503" cy="2994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4814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30746-4B5C-0834-188A-F53980E25F91}"/>
              </a:ext>
            </a:extLst>
          </p:cNvPr>
          <p:cNvSpPr>
            <a:spLocks noGrp="1"/>
          </p:cNvSpPr>
          <p:nvPr>
            <p:ph type="title"/>
          </p:nvPr>
        </p:nvSpPr>
        <p:spPr>
          <a:xfrm>
            <a:off x="625642" y="365125"/>
            <a:ext cx="11295934" cy="1325563"/>
          </a:xfrm>
        </p:spPr>
        <p:txBody>
          <a:bodyPr/>
          <a:lstStyle/>
          <a:p>
            <a:r>
              <a:rPr lang="en-US" dirty="0"/>
              <a:t>Understanding Ourselves, Understanding Others, and Working Together</a:t>
            </a:r>
          </a:p>
        </p:txBody>
      </p:sp>
      <p:sp>
        <p:nvSpPr>
          <p:cNvPr id="3" name="Content Placeholder 2">
            <a:extLst>
              <a:ext uri="{FF2B5EF4-FFF2-40B4-BE49-F238E27FC236}">
                <a16:creationId xmlns:a16="http://schemas.microsoft.com/office/drawing/2014/main" id="{ABC2D05E-4F8D-CD55-206E-7B960B9E3B4E}"/>
              </a:ext>
            </a:extLst>
          </p:cNvPr>
          <p:cNvSpPr>
            <a:spLocks noGrp="1"/>
          </p:cNvSpPr>
          <p:nvPr>
            <p:ph idx="1"/>
          </p:nvPr>
        </p:nvSpPr>
        <p:spPr>
          <a:xfrm>
            <a:off x="838200" y="2286262"/>
            <a:ext cx="10515600" cy="4351338"/>
          </a:xfrm>
        </p:spPr>
        <p:txBody>
          <a:bodyPr/>
          <a:lstStyle/>
          <a:p>
            <a:pPr marL="0" indent="0">
              <a:buNone/>
            </a:pPr>
            <a:r>
              <a:rPr lang="en-US" sz="3600" dirty="0">
                <a:solidFill>
                  <a:srgbClr val="000000"/>
                </a:solidFill>
                <a:effectLst/>
                <a:highlight>
                  <a:srgbClr val="FFFFFF"/>
                </a:highlight>
                <a:ea typeface="Times New Roman" panose="02020603050405020304" pitchFamily="18" charset="0"/>
              </a:rPr>
              <a:t>Program Goal</a:t>
            </a:r>
          </a:p>
          <a:p>
            <a:endParaRPr lang="en-US" sz="3600" dirty="0">
              <a:solidFill>
                <a:srgbClr val="000000"/>
              </a:solidFill>
              <a:highlight>
                <a:srgbClr val="FFFFFF"/>
              </a:highlight>
              <a:ea typeface="Times New Roman" panose="02020603050405020304" pitchFamily="18" charset="0"/>
            </a:endParaRPr>
          </a:p>
          <a:p>
            <a:pPr marL="0" indent="0">
              <a:buNone/>
            </a:pPr>
            <a:r>
              <a:rPr lang="en-US" sz="3600" dirty="0">
                <a:solidFill>
                  <a:srgbClr val="000000"/>
                </a:solidFill>
                <a:effectLst/>
                <a:highlight>
                  <a:srgbClr val="FFFFFF"/>
                </a:highlight>
                <a:ea typeface="Times New Roman" panose="02020603050405020304" pitchFamily="18" charset="0"/>
              </a:rPr>
              <a:t>This program is designed to help law students explore their own identity, their privilege, their intersectional identity, implicit bias, shared identity, and bridging differences, and why these topics may be important personally, as well as to their work.</a:t>
            </a:r>
          </a:p>
          <a:p>
            <a:endParaRPr lang="en-US" sz="1800" dirty="0">
              <a:effectLst/>
              <a:highlight>
                <a:srgbClr val="FFFFFF"/>
              </a:highlight>
              <a:latin typeface="Times New Roman" panose="02020603050405020304" pitchFamily="18" charset="0"/>
              <a:ea typeface="Times New Roman" panose="02020603050405020304" pitchFamily="18" charset="0"/>
            </a:endParaRPr>
          </a:p>
          <a:p>
            <a:endParaRPr lang="en-US" dirty="0"/>
          </a:p>
        </p:txBody>
      </p:sp>
      <p:pic>
        <p:nvPicPr>
          <p:cNvPr id="7170" name="Picture 2" descr="Are Dogs Self-Aware? Research Says Yes">
            <a:extLst>
              <a:ext uri="{FF2B5EF4-FFF2-40B4-BE49-F238E27FC236}">
                <a16:creationId xmlns:a16="http://schemas.microsoft.com/office/drawing/2014/main" id="{3DD6F994-4851-9865-8DAA-C09B06DF7784}"/>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93535" y="1179697"/>
            <a:ext cx="3934452" cy="2213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88837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4BF7F-0BC2-2B66-3D2C-316133966087}"/>
              </a:ext>
            </a:extLst>
          </p:cNvPr>
          <p:cNvSpPr>
            <a:spLocks noGrp="1"/>
          </p:cNvSpPr>
          <p:nvPr>
            <p:ph type="title"/>
          </p:nvPr>
        </p:nvSpPr>
        <p:spPr>
          <a:xfrm>
            <a:off x="405063" y="337319"/>
            <a:ext cx="10515600" cy="1325563"/>
          </a:xfrm>
        </p:spPr>
        <p:txBody>
          <a:bodyPr/>
          <a:lstStyle/>
          <a:p>
            <a:r>
              <a:rPr lang="en-US" dirty="0"/>
              <a:t>Bridging Differences</a:t>
            </a:r>
          </a:p>
        </p:txBody>
      </p:sp>
      <p:sp>
        <p:nvSpPr>
          <p:cNvPr id="3" name="Content Placeholder 2">
            <a:extLst>
              <a:ext uri="{FF2B5EF4-FFF2-40B4-BE49-F238E27FC236}">
                <a16:creationId xmlns:a16="http://schemas.microsoft.com/office/drawing/2014/main" id="{F4364A22-D858-3EA8-4D51-6C9A1C2AF292}"/>
              </a:ext>
            </a:extLst>
          </p:cNvPr>
          <p:cNvSpPr>
            <a:spLocks noGrp="1"/>
          </p:cNvSpPr>
          <p:nvPr>
            <p:ph idx="1"/>
          </p:nvPr>
        </p:nvSpPr>
        <p:spPr>
          <a:xfrm>
            <a:off x="838200" y="1605619"/>
            <a:ext cx="10515600" cy="4915062"/>
          </a:xfrm>
        </p:spPr>
        <p:txBody>
          <a:bodyPr>
            <a:normAutofit/>
          </a:bodyPr>
          <a:lstStyle/>
          <a:p>
            <a:r>
              <a:rPr lang="en-US" dirty="0"/>
              <a:t>2017 Survey of 3,000 College Students</a:t>
            </a:r>
          </a:p>
          <a:p>
            <a:pPr lvl="1"/>
            <a:r>
              <a:rPr lang="en-US" b="0" i="0" dirty="0">
                <a:solidFill>
                  <a:srgbClr val="000000"/>
                </a:solidFill>
                <a:effectLst/>
                <a:highlight>
                  <a:srgbClr val="FFFFFF"/>
                </a:highlight>
                <a:latin typeface="FreightText Pro"/>
              </a:rPr>
              <a:t>61% believe that “the climate on their campus prevents some students from expressing their views.”</a:t>
            </a:r>
            <a:br>
              <a:rPr lang="en-US" b="0" i="0" dirty="0">
                <a:solidFill>
                  <a:srgbClr val="000000"/>
                </a:solidFill>
                <a:effectLst/>
                <a:highlight>
                  <a:srgbClr val="FFFFFF"/>
                </a:highlight>
                <a:latin typeface="FreightText Pro"/>
              </a:rPr>
            </a:br>
            <a:br>
              <a:rPr lang="en-US" b="0" i="0" dirty="0">
                <a:solidFill>
                  <a:srgbClr val="000000"/>
                </a:solidFill>
                <a:effectLst/>
                <a:highlight>
                  <a:srgbClr val="FFFFFF"/>
                </a:highlight>
                <a:latin typeface="FreightText Pro"/>
              </a:rPr>
            </a:br>
            <a:endParaRPr lang="en-US" b="0" i="0" dirty="0">
              <a:solidFill>
                <a:srgbClr val="000000"/>
              </a:solidFill>
              <a:effectLst/>
              <a:highlight>
                <a:srgbClr val="FFFFFF"/>
              </a:highlight>
              <a:latin typeface="FreightText Pro"/>
            </a:endParaRPr>
          </a:p>
          <a:p>
            <a:r>
              <a:rPr lang="en-US" dirty="0">
                <a:solidFill>
                  <a:srgbClr val="000000"/>
                </a:solidFill>
                <a:highlight>
                  <a:srgbClr val="FFFFFF"/>
                </a:highlight>
                <a:latin typeface="FreightText Pro"/>
              </a:rPr>
              <a:t>Diverse Populations</a:t>
            </a:r>
          </a:p>
          <a:p>
            <a:r>
              <a:rPr lang="en-US" dirty="0">
                <a:solidFill>
                  <a:srgbClr val="000000"/>
                </a:solidFill>
                <a:highlight>
                  <a:srgbClr val="FFFFFF"/>
                </a:highlight>
                <a:latin typeface="FreightText Pro"/>
              </a:rPr>
              <a:t>Navigating Controversial Topics</a:t>
            </a:r>
          </a:p>
          <a:p>
            <a:r>
              <a:rPr lang="en-US" dirty="0">
                <a:solidFill>
                  <a:srgbClr val="000000"/>
                </a:solidFill>
                <a:highlight>
                  <a:srgbClr val="FFFFFF"/>
                </a:highlight>
                <a:latin typeface="FreightText Pro"/>
              </a:rPr>
              <a:t>Negotiating Power Imbalances</a:t>
            </a:r>
          </a:p>
          <a:p>
            <a:r>
              <a:rPr lang="en-US" dirty="0">
                <a:solidFill>
                  <a:srgbClr val="000000"/>
                </a:solidFill>
                <a:highlight>
                  <a:srgbClr val="FFFFFF"/>
                </a:highlight>
                <a:latin typeface="FreightText Pro"/>
              </a:rPr>
              <a:t>Self-Regulation Skills</a:t>
            </a:r>
          </a:p>
          <a:p>
            <a:r>
              <a:rPr lang="en-US" dirty="0">
                <a:solidFill>
                  <a:srgbClr val="000000"/>
                </a:solidFill>
                <a:highlight>
                  <a:srgbClr val="FFFFFF"/>
                </a:highlight>
                <a:latin typeface="FreightText Pro"/>
              </a:rPr>
              <a:t>Create Spaces for Intellectual Curiosity, Empathy, and Dialogue </a:t>
            </a:r>
            <a:endParaRPr lang="en-US" dirty="0"/>
          </a:p>
        </p:txBody>
      </p:sp>
      <p:pic>
        <p:nvPicPr>
          <p:cNvPr id="24580" name="Picture 4" descr="One Dog, Two Dog…Three!">
            <a:extLst>
              <a:ext uri="{FF2B5EF4-FFF2-40B4-BE49-F238E27FC236}">
                <a16:creationId xmlns:a16="http://schemas.microsoft.com/office/drawing/2014/main" id="{EBFA2078-9A64-49B0-CC55-6299126A44E7}"/>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647544" y="2693269"/>
            <a:ext cx="4870688" cy="2739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38927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ADA28-6425-36C0-FCEA-485C3339F36C}"/>
              </a:ext>
            </a:extLst>
          </p:cNvPr>
          <p:cNvSpPr>
            <a:spLocks noGrp="1"/>
          </p:cNvSpPr>
          <p:nvPr>
            <p:ph type="title"/>
          </p:nvPr>
        </p:nvSpPr>
        <p:spPr>
          <a:xfrm>
            <a:off x="510468" y="365125"/>
            <a:ext cx="10515600" cy="1325563"/>
          </a:xfrm>
        </p:spPr>
        <p:txBody>
          <a:bodyPr/>
          <a:lstStyle/>
          <a:p>
            <a:r>
              <a:rPr lang="en-US" dirty="0"/>
              <a:t>Small Group: Processing Bridging Differences</a:t>
            </a:r>
          </a:p>
        </p:txBody>
      </p:sp>
      <p:sp>
        <p:nvSpPr>
          <p:cNvPr id="3" name="Content Placeholder 2">
            <a:extLst>
              <a:ext uri="{FF2B5EF4-FFF2-40B4-BE49-F238E27FC236}">
                <a16:creationId xmlns:a16="http://schemas.microsoft.com/office/drawing/2014/main" id="{F0D33A8B-AF61-DF00-477D-E7AA84AD0697}"/>
              </a:ext>
            </a:extLst>
          </p:cNvPr>
          <p:cNvSpPr>
            <a:spLocks noGrp="1"/>
          </p:cNvSpPr>
          <p:nvPr>
            <p:ph idx="1"/>
          </p:nvPr>
        </p:nvSpPr>
        <p:spPr>
          <a:xfrm>
            <a:off x="769448" y="1605619"/>
            <a:ext cx="10515600" cy="4351338"/>
          </a:xfrm>
        </p:spPr>
        <p:txBody>
          <a:bodyPr>
            <a:normAutofit/>
          </a:bodyPr>
          <a:lstStyle/>
          <a:p>
            <a:pPr>
              <a:lnSpc>
                <a:spcPct val="107000"/>
              </a:lnSpc>
              <a:spcBef>
                <a:spcPts val="0"/>
              </a:spcBef>
            </a:pPr>
            <a:r>
              <a:rPr lang="en-US" sz="3600" kern="100" dirty="0">
                <a:effectLst/>
                <a:ea typeface="Aptos" panose="020B0004020202020204" pitchFamily="34" charset="0"/>
                <a:cs typeface="Times New Roman" panose="02020603050405020304" pitchFamily="18" charset="0"/>
              </a:rPr>
              <a:t>What does that mean for school?</a:t>
            </a:r>
          </a:p>
          <a:p>
            <a:pPr>
              <a:lnSpc>
                <a:spcPct val="107000"/>
              </a:lnSpc>
              <a:spcBef>
                <a:spcPts val="0"/>
              </a:spcBef>
            </a:pPr>
            <a:r>
              <a:rPr lang="en-US" sz="3600" kern="100" dirty="0">
                <a:effectLst/>
                <a:ea typeface="Aptos" panose="020B0004020202020204" pitchFamily="34" charset="0"/>
                <a:cs typeface="Times New Roman" panose="02020603050405020304" pitchFamily="18" charset="0"/>
              </a:rPr>
              <a:t>What does that mean for outside of school?</a:t>
            </a:r>
          </a:p>
          <a:p>
            <a:pPr>
              <a:lnSpc>
                <a:spcPct val="107000"/>
              </a:lnSpc>
              <a:spcBef>
                <a:spcPts val="0"/>
              </a:spcBef>
              <a:spcAft>
                <a:spcPts val="800"/>
              </a:spcAft>
            </a:pPr>
            <a:r>
              <a:rPr lang="en-US" sz="3600" kern="100" dirty="0">
                <a:effectLst/>
                <a:ea typeface="Aptos" panose="020B0004020202020204" pitchFamily="34" charset="0"/>
                <a:cs typeface="Times New Roman" panose="02020603050405020304" pitchFamily="18" charset="0"/>
              </a:rPr>
              <a:t>What does that mean for your career? </a:t>
            </a:r>
          </a:p>
        </p:txBody>
      </p:sp>
      <p:pic>
        <p:nvPicPr>
          <p:cNvPr id="24578" name="Picture 2" descr="these 2 dogs were playing in the mud. they had slightly different  experiences. : r/aww">
            <a:extLst>
              <a:ext uri="{FF2B5EF4-FFF2-40B4-BE49-F238E27FC236}">
                <a16:creationId xmlns:a16="http://schemas.microsoft.com/office/drawing/2014/main" id="{783ABFDD-03A2-94B5-78F2-CAEAF9EF74AB}"/>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34699" y="3539677"/>
            <a:ext cx="2722601" cy="33183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249079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D7CF1-79B6-4FE4-6312-AF9CED06DE1B}"/>
              </a:ext>
            </a:extLst>
          </p:cNvPr>
          <p:cNvSpPr>
            <a:spLocks noGrp="1"/>
          </p:cNvSpPr>
          <p:nvPr>
            <p:ph type="title"/>
          </p:nvPr>
        </p:nvSpPr>
        <p:spPr/>
        <p:txBody>
          <a:bodyPr/>
          <a:lstStyle/>
          <a:p>
            <a:r>
              <a:rPr lang="en-US" dirty="0"/>
              <a:t>Lovingkindness Meditation</a:t>
            </a:r>
            <a:br>
              <a:rPr lang="en-US" dirty="0"/>
            </a:br>
            <a:r>
              <a:rPr lang="en-US" dirty="0"/>
              <a:t>Self – Other – Difficult Other – All Beings</a:t>
            </a:r>
          </a:p>
        </p:txBody>
      </p:sp>
      <p:sp>
        <p:nvSpPr>
          <p:cNvPr id="3" name="Content Placeholder 2">
            <a:extLst>
              <a:ext uri="{FF2B5EF4-FFF2-40B4-BE49-F238E27FC236}">
                <a16:creationId xmlns:a16="http://schemas.microsoft.com/office/drawing/2014/main" id="{5B5ED8C8-489A-D97D-F750-144D436CAF3B}"/>
              </a:ext>
            </a:extLst>
          </p:cNvPr>
          <p:cNvSpPr>
            <a:spLocks noGrp="1"/>
          </p:cNvSpPr>
          <p:nvPr>
            <p:ph idx="1"/>
          </p:nvPr>
        </p:nvSpPr>
        <p:spPr/>
        <p:txBody>
          <a:bodyPr>
            <a:normAutofit/>
          </a:bodyPr>
          <a:lstStyle/>
          <a:p>
            <a:pPr marL="0" indent="0">
              <a:buNone/>
            </a:pPr>
            <a:r>
              <a:rPr lang="en-US" sz="3200" i="1" spc="15" dirty="0">
                <a:solidFill>
                  <a:srgbClr val="000000"/>
                </a:solidFill>
                <a:effectLst/>
                <a:ea typeface="Aptos" panose="020B0004020202020204" pitchFamily="34" charset="0"/>
              </a:rPr>
              <a:t>May I be safe and protected and free from inner and outer harm. May I be happy and contented. May I be healthy and whole to whatever degree possible. May I experience ease of well-being.</a:t>
            </a:r>
          </a:p>
          <a:p>
            <a:pPr marL="0" indent="0">
              <a:buNone/>
            </a:pPr>
            <a:endParaRPr lang="en-US" sz="3200" i="1" spc="15" dirty="0">
              <a:solidFill>
                <a:srgbClr val="000000"/>
              </a:solidFill>
            </a:endParaRPr>
          </a:p>
          <a:p>
            <a:pPr marL="0" indent="0">
              <a:buNone/>
            </a:pPr>
            <a:r>
              <a:rPr lang="en-US" sz="3200" i="1" spc="15" dirty="0">
                <a:solidFill>
                  <a:srgbClr val="000000"/>
                </a:solidFill>
                <a:effectLst/>
                <a:ea typeface="Aptos" panose="020B0004020202020204" pitchFamily="34" charset="0"/>
              </a:rPr>
              <a:t>May you be safe and protected and free from inner and outer harm. May you be happy and contented. May you be healthy and whole to whatever degree possible. May you experience ease of well-being.</a:t>
            </a:r>
            <a:endParaRPr lang="en-US" sz="3200" dirty="0"/>
          </a:p>
        </p:txBody>
      </p:sp>
    </p:spTree>
    <p:extLst>
      <p:ext uri="{BB962C8B-B14F-4D97-AF65-F5344CB8AC3E}">
        <p14:creationId xmlns:p14="http://schemas.microsoft.com/office/powerpoint/2010/main" val="21455272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1C8F1-EF5C-17CC-E3BC-3A56F9562B95}"/>
              </a:ext>
            </a:extLst>
          </p:cNvPr>
          <p:cNvSpPr>
            <a:spLocks noGrp="1"/>
          </p:cNvSpPr>
          <p:nvPr>
            <p:ph type="title"/>
          </p:nvPr>
        </p:nvSpPr>
        <p:spPr/>
        <p:txBody>
          <a:bodyPr/>
          <a:lstStyle/>
          <a:p>
            <a:r>
              <a:rPr lang="en-US" dirty="0"/>
              <a:t>Feedback</a:t>
            </a:r>
          </a:p>
        </p:txBody>
      </p:sp>
      <p:sp>
        <p:nvSpPr>
          <p:cNvPr id="3" name="Content Placeholder 2">
            <a:extLst>
              <a:ext uri="{FF2B5EF4-FFF2-40B4-BE49-F238E27FC236}">
                <a16:creationId xmlns:a16="http://schemas.microsoft.com/office/drawing/2014/main" id="{0D970C22-F233-01B7-E0C4-E1A78D4720AC}"/>
              </a:ext>
            </a:extLst>
          </p:cNvPr>
          <p:cNvSpPr>
            <a:spLocks noGrp="1"/>
          </p:cNvSpPr>
          <p:nvPr>
            <p:ph idx="1"/>
          </p:nvPr>
        </p:nvSpPr>
        <p:spPr/>
        <p:txBody>
          <a:bodyPr/>
          <a:lstStyle/>
          <a:p>
            <a:r>
              <a:rPr lang="en-US" sz="2800" dirty="0"/>
              <a:t>Anonymous Survey</a:t>
            </a:r>
          </a:p>
          <a:p>
            <a:pPr lvl="1"/>
            <a:r>
              <a:rPr lang="en-US" dirty="0"/>
              <a:t>Optional</a:t>
            </a:r>
          </a:p>
          <a:p>
            <a:pPr lvl="1"/>
            <a:r>
              <a:rPr lang="en-US" dirty="0"/>
              <a:t>Provide feedback to me</a:t>
            </a:r>
          </a:p>
          <a:p>
            <a:pPr lvl="1"/>
            <a:r>
              <a:rPr lang="en-US" dirty="0"/>
              <a:t>I’ll review after the end of the term</a:t>
            </a:r>
          </a:p>
          <a:p>
            <a:r>
              <a:rPr lang="en-US" dirty="0"/>
              <a:t>Survey Questions</a:t>
            </a:r>
          </a:p>
          <a:p>
            <a:pPr lvl="1">
              <a:lnSpc>
                <a:spcPct val="107000"/>
              </a:lnSpc>
              <a:spcBef>
                <a:spcPts val="0"/>
              </a:spcBef>
            </a:pPr>
            <a:r>
              <a:rPr lang="en-US" kern="100" dirty="0">
                <a:effectLst/>
                <a:ea typeface="Aptos" panose="020B0004020202020204" pitchFamily="34" charset="0"/>
                <a:cs typeface="Times New Roman" panose="02020603050405020304" pitchFamily="18" charset="0"/>
              </a:rPr>
              <a:t>What does what you learned mean for school?</a:t>
            </a:r>
          </a:p>
          <a:p>
            <a:pPr lvl="1">
              <a:lnSpc>
                <a:spcPct val="107000"/>
              </a:lnSpc>
              <a:spcBef>
                <a:spcPts val="0"/>
              </a:spcBef>
            </a:pPr>
            <a:r>
              <a:rPr lang="en-US" kern="100" dirty="0">
                <a:effectLst/>
                <a:ea typeface="Aptos" panose="020B0004020202020204" pitchFamily="34" charset="0"/>
                <a:cs typeface="Times New Roman" panose="02020603050405020304" pitchFamily="18" charset="0"/>
              </a:rPr>
              <a:t>What does what you learned mean for outside of school?</a:t>
            </a:r>
          </a:p>
          <a:p>
            <a:pPr lvl="1">
              <a:lnSpc>
                <a:spcPct val="107000"/>
              </a:lnSpc>
              <a:spcBef>
                <a:spcPts val="0"/>
              </a:spcBef>
              <a:spcAft>
                <a:spcPts val="800"/>
              </a:spcAft>
            </a:pPr>
            <a:r>
              <a:rPr lang="en-US" kern="100" dirty="0">
                <a:effectLst/>
                <a:ea typeface="Aptos" panose="020B0004020202020204" pitchFamily="34" charset="0"/>
                <a:cs typeface="Times New Roman" panose="02020603050405020304" pitchFamily="18" charset="0"/>
              </a:rPr>
              <a:t>What does what you learned mean for your career? </a:t>
            </a:r>
          </a:p>
          <a:p>
            <a:endParaRPr lang="en-US" dirty="0"/>
          </a:p>
          <a:p>
            <a:endParaRPr lang="en-US" dirty="0"/>
          </a:p>
        </p:txBody>
      </p:sp>
      <p:pic>
        <p:nvPicPr>
          <p:cNvPr id="26626" name="Picture 2" descr="Having Multiple Dogs Vs Single Dog - PUCCI Café">
            <a:extLst>
              <a:ext uri="{FF2B5EF4-FFF2-40B4-BE49-F238E27FC236}">
                <a16:creationId xmlns:a16="http://schemas.microsoft.com/office/drawing/2014/main" id="{3886093B-B75B-D349-4AAD-563C8D0191E1}"/>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638653" y="1"/>
            <a:ext cx="5553347" cy="3691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570551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7E9D8-33F0-6AB7-9C23-7CDAC5F42E54}"/>
              </a:ext>
            </a:extLst>
          </p:cNvPr>
          <p:cNvSpPr>
            <a:spLocks noGrp="1"/>
          </p:cNvSpPr>
          <p:nvPr>
            <p:ph type="title"/>
          </p:nvPr>
        </p:nvSpPr>
        <p:spPr/>
        <p:txBody>
          <a:bodyPr/>
          <a:lstStyle/>
          <a:p>
            <a:r>
              <a:rPr lang="en-US" dirty="0"/>
              <a:t>Optional 10-Minute Guided Meditation</a:t>
            </a:r>
          </a:p>
        </p:txBody>
      </p:sp>
      <p:pic>
        <p:nvPicPr>
          <p:cNvPr id="5" name="Picture 4">
            <a:extLst>
              <a:ext uri="{FF2B5EF4-FFF2-40B4-BE49-F238E27FC236}">
                <a16:creationId xmlns:a16="http://schemas.microsoft.com/office/drawing/2014/main" id="{0AE4817C-45CC-885A-B4BC-60614539C9E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777911" y="1827069"/>
            <a:ext cx="8636178" cy="4838886"/>
          </a:xfrm>
          <a:prstGeom prst="rect">
            <a:avLst/>
          </a:prstGeom>
        </p:spPr>
      </p:pic>
    </p:spTree>
    <p:extLst>
      <p:ext uri="{BB962C8B-B14F-4D97-AF65-F5344CB8AC3E}">
        <p14:creationId xmlns:p14="http://schemas.microsoft.com/office/powerpoint/2010/main" val="4135011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D02DD-EC11-A20D-016B-8166F807120D}"/>
              </a:ext>
            </a:extLst>
          </p:cNvPr>
          <p:cNvSpPr>
            <a:spLocks noGrp="1"/>
          </p:cNvSpPr>
          <p:nvPr>
            <p:ph type="title"/>
          </p:nvPr>
        </p:nvSpPr>
        <p:spPr>
          <a:xfrm>
            <a:off x="377562" y="261998"/>
            <a:ext cx="10515600" cy="1325563"/>
          </a:xfrm>
        </p:spPr>
        <p:txBody>
          <a:bodyPr/>
          <a:lstStyle/>
          <a:p>
            <a:r>
              <a:rPr lang="en-US" dirty="0"/>
              <a:t>Program Objectives</a:t>
            </a:r>
          </a:p>
        </p:txBody>
      </p:sp>
      <p:sp>
        <p:nvSpPr>
          <p:cNvPr id="3" name="Content Placeholder 2">
            <a:extLst>
              <a:ext uri="{FF2B5EF4-FFF2-40B4-BE49-F238E27FC236}">
                <a16:creationId xmlns:a16="http://schemas.microsoft.com/office/drawing/2014/main" id="{A9C47662-406D-B60B-3CEB-0BD8802DA213}"/>
              </a:ext>
            </a:extLst>
          </p:cNvPr>
          <p:cNvSpPr>
            <a:spLocks noGrp="1"/>
          </p:cNvSpPr>
          <p:nvPr>
            <p:ph idx="1"/>
          </p:nvPr>
        </p:nvSpPr>
        <p:spPr>
          <a:xfrm>
            <a:off x="432563" y="1707270"/>
            <a:ext cx="11076501" cy="5136372"/>
          </a:xfrm>
        </p:spPr>
        <p:txBody>
          <a:bodyPr>
            <a:normAutofit lnSpcReduction="10000"/>
          </a:bodyPr>
          <a:lstStyle/>
          <a:p>
            <a:pPr marL="0" marR="0" lvl="0" indent="0">
              <a:lnSpc>
                <a:spcPct val="107000"/>
              </a:lnSpc>
              <a:spcBef>
                <a:spcPts val="0"/>
              </a:spcBef>
              <a:spcAft>
                <a:spcPts val="0"/>
              </a:spcAft>
              <a:buNone/>
            </a:pPr>
            <a:r>
              <a:rPr lang="en-US" sz="2400" kern="100" dirty="0">
                <a:solidFill>
                  <a:srgbClr val="2D3B45"/>
                </a:solidFill>
                <a:highlight>
                  <a:srgbClr val="FFFFFF"/>
                </a:highlight>
                <a:ea typeface="Aptos" panose="020B0004020202020204" pitchFamily="34" charset="0"/>
                <a:cs typeface="Times New Roman" panose="02020603050405020304" pitchFamily="18" charset="0"/>
              </a:rPr>
              <a:t>Student</a:t>
            </a:r>
            <a:r>
              <a:rPr lang="en-US" sz="2400" kern="100" dirty="0">
                <a:solidFill>
                  <a:srgbClr val="2D3B45"/>
                </a:solidFill>
                <a:effectLst/>
                <a:highlight>
                  <a:srgbClr val="FFFFFF"/>
                </a:highlight>
                <a:ea typeface="Aptos" panose="020B0004020202020204" pitchFamily="34" charset="0"/>
                <a:cs typeface="Times New Roman" panose="02020603050405020304" pitchFamily="18" charset="0"/>
              </a:rPr>
              <a:t>s will be able to:</a:t>
            </a:r>
          </a:p>
          <a:p>
            <a:pPr marL="342900" marR="0" lvl="0" indent="-342900">
              <a:lnSpc>
                <a:spcPct val="107000"/>
              </a:lnSpc>
              <a:spcBef>
                <a:spcPts val="0"/>
              </a:spcBef>
              <a:spcAft>
                <a:spcPts val="0"/>
              </a:spcAft>
              <a:buFont typeface="Symbol" panose="05050102010706020507" pitchFamily="18" charset="2"/>
              <a:buChar char=""/>
            </a:pPr>
            <a:endParaRPr lang="en-US" sz="2400" kern="100" dirty="0">
              <a:solidFill>
                <a:srgbClr val="2D3B45"/>
              </a:solidFill>
              <a:highlight>
                <a:srgbClr val="FFFFFF"/>
              </a:highlight>
              <a:ea typeface="Aptos" panose="020B000402020202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kern="100" dirty="0">
                <a:solidFill>
                  <a:srgbClr val="2D3B45"/>
                </a:solidFill>
                <a:effectLst/>
                <a:highlight>
                  <a:srgbClr val="FFFFFF"/>
                </a:highlight>
                <a:ea typeface="Aptos" panose="020B0004020202020204" pitchFamily="34" charset="0"/>
                <a:cs typeface="Times New Roman" panose="02020603050405020304" pitchFamily="18" charset="0"/>
              </a:rPr>
              <a:t>Connect lawyer professionalism skills to the professional behavior required when working with others in the legal system</a:t>
            </a:r>
          </a:p>
          <a:p>
            <a:pPr marL="800100" lvl="1" indent="-342900">
              <a:lnSpc>
                <a:spcPct val="107000"/>
              </a:lnSpc>
              <a:spcBef>
                <a:spcPts val="0"/>
              </a:spcBef>
              <a:buFont typeface="Symbol" panose="05050102010706020507" pitchFamily="18" charset="2"/>
              <a:buChar char=""/>
            </a:pPr>
            <a:r>
              <a:rPr lang="en-US" kern="100" dirty="0">
                <a:solidFill>
                  <a:srgbClr val="000000"/>
                </a:solidFill>
                <a:highlight>
                  <a:srgbClr val="FFFFFF"/>
                </a:highlight>
                <a:ea typeface="Aptos" panose="020B0004020202020204" pitchFamily="34" charset="0"/>
                <a:cs typeface="Times New Roman" panose="02020603050405020304" pitchFamily="18" charset="0"/>
              </a:rPr>
              <a:t>ABA Model</a:t>
            </a:r>
            <a:r>
              <a:rPr lang="en-US" kern="100" dirty="0">
                <a:solidFill>
                  <a:srgbClr val="000000"/>
                </a:solidFill>
                <a:effectLst/>
                <a:highlight>
                  <a:srgbClr val="FFFFFF"/>
                </a:highlight>
                <a:ea typeface="Aptos" panose="020B0004020202020204" pitchFamily="34" charset="0"/>
                <a:cs typeface="Times New Roman" panose="02020603050405020304" pitchFamily="18" charset="0"/>
              </a:rPr>
              <a:t> Rules of Professional Conduct.</a:t>
            </a:r>
            <a:r>
              <a:rPr lang="en-US" kern="100" dirty="0">
                <a:solidFill>
                  <a:srgbClr val="2D3B45"/>
                </a:solidFill>
                <a:effectLst/>
                <a:highlight>
                  <a:srgbClr val="FFFFFF"/>
                </a:highlight>
                <a:ea typeface="Aptos" panose="020B0004020202020204" pitchFamily="34" charset="0"/>
                <a:cs typeface="Times New Roman" panose="02020603050405020304" pitchFamily="18" charset="0"/>
              </a:rPr>
              <a:t> Rules 1.1 through 1.4</a:t>
            </a:r>
          </a:p>
          <a:p>
            <a:pPr marL="800100" lvl="1" indent="-342900">
              <a:lnSpc>
                <a:spcPct val="107000"/>
              </a:lnSpc>
              <a:spcBef>
                <a:spcPts val="0"/>
              </a:spcBef>
              <a:buFont typeface="Symbol" panose="05050102010706020507" pitchFamily="18" charset="2"/>
              <a:buChar char=""/>
            </a:pPr>
            <a:r>
              <a:rPr lang="en-US" kern="100" dirty="0">
                <a:solidFill>
                  <a:srgbClr val="2D3B45"/>
                </a:solidFill>
                <a:effectLst/>
                <a:highlight>
                  <a:srgbClr val="FFFFFF"/>
                </a:highlight>
                <a:ea typeface="Aptos" panose="020B0004020202020204" pitchFamily="34" charset="0"/>
                <a:cs typeface="Times New Roman" panose="02020603050405020304" pitchFamily="18" charset="0"/>
              </a:rPr>
              <a:t>Foundations for Practice Skills</a:t>
            </a:r>
            <a:endParaRPr lang="en-US" kern="100" dirty="0">
              <a:effectLst/>
              <a:highlight>
                <a:srgbClr val="FFFFFF"/>
              </a:highlight>
              <a:ea typeface="Aptos" panose="020B000402020202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kern="100" dirty="0">
                <a:solidFill>
                  <a:srgbClr val="2D3B45"/>
                </a:solidFill>
                <a:effectLst/>
                <a:highlight>
                  <a:srgbClr val="FFFFFF"/>
                </a:highlight>
                <a:ea typeface="Aptos" panose="020B0004020202020204" pitchFamily="34" charset="0"/>
                <a:cs typeface="Times New Roman" panose="02020603050405020304" pitchFamily="18" charset="0"/>
              </a:rPr>
              <a:t>Articulate how lawyers gain self-awareness, and how various components of their identity and privilege can shape perception</a:t>
            </a:r>
            <a:endParaRPr lang="en-US" sz="2400" kern="100" dirty="0">
              <a:effectLst/>
              <a:highlight>
                <a:srgbClr val="FFFFFF"/>
              </a:highlight>
              <a:ea typeface="Aptos" panose="020B000402020202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kern="100" dirty="0">
                <a:solidFill>
                  <a:srgbClr val="2D3B45"/>
                </a:solidFill>
                <a:effectLst/>
                <a:highlight>
                  <a:srgbClr val="FFFFFF"/>
                </a:highlight>
                <a:ea typeface="Aptos" panose="020B0004020202020204" pitchFamily="34" charset="0"/>
                <a:cs typeface="Times New Roman" panose="02020603050405020304" pitchFamily="18" charset="0"/>
              </a:rPr>
              <a:t>Identify many aspects of their identity</a:t>
            </a:r>
            <a:endParaRPr lang="en-US" sz="2400" kern="100" dirty="0">
              <a:effectLst/>
              <a:highlight>
                <a:srgbClr val="FFFFFF"/>
              </a:highlight>
              <a:ea typeface="Aptos" panose="020B000402020202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kern="0" dirty="0">
                <a:solidFill>
                  <a:srgbClr val="2D3B45"/>
                </a:solidFill>
                <a:effectLst/>
                <a:highlight>
                  <a:srgbClr val="FFFFFF"/>
                </a:highlight>
                <a:ea typeface="Times New Roman" panose="02020603050405020304" pitchFamily="18" charset="0"/>
                <a:cs typeface="Times New Roman" panose="02020603050405020304" pitchFamily="18" charset="0"/>
              </a:rPr>
              <a:t>Consider how an intersectional framework of identity can promote discrimination</a:t>
            </a:r>
            <a:endParaRPr lang="en-US" sz="2400" kern="100" dirty="0">
              <a:effectLst/>
              <a:highlight>
                <a:srgbClr val="FFFFFF"/>
              </a:highlight>
              <a:ea typeface="Aptos" panose="020B000402020202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kern="0" dirty="0">
                <a:solidFill>
                  <a:srgbClr val="2D3B45"/>
                </a:solidFill>
                <a:effectLst/>
                <a:highlight>
                  <a:srgbClr val="FFFFFF"/>
                </a:highlight>
                <a:ea typeface="Times New Roman" panose="02020603050405020304" pitchFamily="18" charset="0"/>
                <a:cs typeface="Times New Roman" panose="02020603050405020304" pitchFamily="18" charset="0"/>
              </a:rPr>
              <a:t>Identify many aspects of their privilege</a:t>
            </a:r>
            <a:endParaRPr lang="en-US" sz="2400" kern="100" dirty="0">
              <a:effectLst/>
              <a:highlight>
                <a:srgbClr val="FFFFFF"/>
              </a:highlight>
              <a:ea typeface="Aptos" panose="020B000402020202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400" kern="0" dirty="0">
                <a:solidFill>
                  <a:srgbClr val="2D3B45"/>
                </a:solidFill>
                <a:effectLst/>
                <a:highlight>
                  <a:srgbClr val="FFFFFF"/>
                </a:highlight>
                <a:ea typeface="Times New Roman" panose="02020603050405020304" pitchFamily="18" charset="0"/>
                <a:cs typeface="Times New Roman" panose="02020603050405020304" pitchFamily="18" charset="0"/>
              </a:rPr>
              <a:t>Determine shared identity with a person that is seemingly different than them</a:t>
            </a:r>
            <a:endParaRPr lang="en-US" sz="2400" kern="100" dirty="0">
              <a:effectLst/>
              <a:highlight>
                <a:srgbClr val="FFFFFF"/>
              </a:highlight>
              <a:ea typeface="Aptos" panose="020B0004020202020204" pitchFamily="34" charset="0"/>
              <a:cs typeface="Times New Roman" panose="02020603050405020304" pitchFamily="18" charset="0"/>
            </a:endParaRPr>
          </a:p>
          <a:p>
            <a:pPr marL="342900" marR="0" lvl="0" indent="-342900">
              <a:lnSpc>
                <a:spcPct val="107000"/>
              </a:lnSpc>
              <a:spcBef>
                <a:spcPts val="0"/>
              </a:spcBef>
              <a:spcAft>
                <a:spcPts val="800"/>
              </a:spcAft>
              <a:buFont typeface="Symbol" panose="05050102010706020507" pitchFamily="18" charset="2"/>
              <a:buChar char=""/>
            </a:pPr>
            <a:r>
              <a:rPr lang="en-US" sz="2400" kern="0" dirty="0">
                <a:solidFill>
                  <a:srgbClr val="2D3B45"/>
                </a:solidFill>
                <a:effectLst/>
                <a:highlight>
                  <a:srgbClr val="FFFFFF"/>
                </a:highlight>
                <a:ea typeface="Times New Roman" panose="02020603050405020304" pitchFamily="18" charset="0"/>
                <a:cs typeface="Times New Roman" panose="02020603050405020304" pitchFamily="18" charset="0"/>
              </a:rPr>
              <a:t>Consider why bridging differences is important to themselves and their work</a:t>
            </a:r>
            <a:endParaRPr lang="en-US" sz="2400" kern="100" dirty="0">
              <a:effectLst/>
              <a:highlight>
                <a:srgbClr val="FFFFFF"/>
              </a:highlight>
              <a:ea typeface="Aptos" panose="020B0004020202020204" pitchFamily="34" charset="0"/>
              <a:cs typeface="Times New Roman" panose="02020603050405020304" pitchFamily="18" charset="0"/>
            </a:endParaRPr>
          </a:p>
          <a:p>
            <a:endParaRPr lang="en-US" dirty="0"/>
          </a:p>
        </p:txBody>
      </p:sp>
      <p:pic>
        <p:nvPicPr>
          <p:cNvPr id="8194" name="Picture 2" descr="Some Back to School Training Tips for Your Canine Student">
            <a:extLst>
              <a:ext uri="{FF2B5EF4-FFF2-40B4-BE49-F238E27FC236}">
                <a16:creationId xmlns:a16="http://schemas.microsoft.com/office/drawing/2014/main" id="{DECA8C00-0CC0-5A50-AC17-27CE841EE73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28300" y="14358"/>
            <a:ext cx="3774013" cy="2192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7735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060E0-7881-E662-1FD3-DB4FF1000D0B}"/>
              </a:ext>
            </a:extLst>
          </p:cNvPr>
          <p:cNvSpPr>
            <a:spLocks noGrp="1"/>
          </p:cNvSpPr>
          <p:nvPr>
            <p:ph type="title"/>
          </p:nvPr>
        </p:nvSpPr>
        <p:spPr/>
        <p:txBody>
          <a:bodyPr>
            <a:normAutofit/>
          </a:bodyPr>
          <a:lstStyle/>
          <a:p>
            <a:r>
              <a:rPr lang="en-US" dirty="0"/>
              <a:t>Understanding Ourselves, Understanding Others, and Working Together</a:t>
            </a:r>
          </a:p>
        </p:txBody>
      </p:sp>
      <p:pic>
        <p:nvPicPr>
          <p:cNvPr id="9218" name="Picture 2" descr="774 Chow Line Royalty-Free Photos and Stock Images | Shutterstock">
            <a:extLst>
              <a:ext uri="{FF2B5EF4-FFF2-40B4-BE49-F238E27FC236}">
                <a16:creationId xmlns:a16="http://schemas.microsoft.com/office/drawing/2014/main" id="{16964A8F-F37E-14F0-EC74-59991137C5A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27233" y="2238374"/>
            <a:ext cx="10515600" cy="4381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7930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629BC-6BE8-E762-5724-EB5DB840542C}"/>
              </a:ext>
            </a:extLst>
          </p:cNvPr>
          <p:cNvSpPr>
            <a:spLocks noGrp="1"/>
          </p:cNvSpPr>
          <p:nvPr>
            <p:ph type="title"/>
          </p:nvPr>
        </p:nvSpPr>
        <p:spPr>
          <a:xfrm>
            <a:off x="405810" y="272977"/>
            <a:ext cx="10515600" cy="761926"/>
          </a:xfrm>
        </p:spPr>
        <p:txBody>
          <a:bodyPr/>
          <a:lstStyle/>
          <a:p>
            <a:r>
              <a:rPr lang="en-US" dirty="0"/>
              <a:t>Agenda</a:t>
            </a:r>
          </a:p>
        </p:txBody>
      </p:sp>
      <p:sp>
        <p:nvSpPr>
          <p:cNvPr id="3" name="Content Placeholder 2">
            <a:extLst>
              <a:ext uri="{FF2B5EF4-FFF2-40B4-BE49-F238E27FC236}">
                <a16:creationId xmlns:a16="http://schemas.microsoft.com/office/drawing/2014/main" id="{F5F10DD5-14E6-6923-E7E7-9BE613A45AE4}"/>
              </a:ext>
            </a:extLst>
          </p:cNvPr>
          <p:cNvSpPr>
            <a:spLocks noGrp="1"/>
          </p:cNvSpPr>
          <p:nvPr>
            <p:ph idx="1"/>
          </p:nvPr>
        </p:nvSpPr>
        <p:spPr>
          <a:xfrm>
            <a:off x="838200" y="1253330"/>
            <a:ext cx="10515600" cy="5436227"/>
          </a:xfrm>
        </p:spPr>
        <p:txBody>
          <a:bodyPr>
            <a:normAutofit fontScale="92500" lnSpcReduction="10000"/>
          </a:bodyPr>
          <a:lstStyle/>
          <a:p>
            <a:r>
              <a:rPr lang="en-US" dirty="0"/>
              <a:t>Psychological Safety &amp; Belonging</a:t>
            </a:r>
          </a:p>
          <a:p>
            <a:r>
              <a:rPr lang="en-US" dirty="0"/>
              <a:t>Rules of Professional Conduct &amp; Foundations of Practice Skills</a:t>
            </a:r>
          </a:p>
          <a:p>
            <a:r>
              <a:rPr lang="en-US" dirty="0"/>
              <a:t>Self-Awareness</a:t>
            </a:r>
          </a:p>
          <a:p>
            <a:r>
              <a:rPr lang="en-US" dirty="0"/>
              <a:t>Positionality</a:t>
            </a:r>
          </a:p>
          <a:p>
            <a:r>
              <a:rPr lang="en-US" dirty="0"/>
              <a:t>Intersectionality</a:t>
            </a:r>
          </a:p>
          <a:p>
            <a:r>
              <a:rPr lang="en-US" dirty="0"/>
              <a:t>Dealing with Difficult Topics</a:t>
            </a:r>
          </a:p>
          <a:p>
            <a:r>
              <a:rPr lang="en-US" dirty="0"/>
              <a:t>Addressing Privilege and Bias</a:t>
            </a:r>
          </a:p>
          <a:p>
            <a:r>
              <a:rPr lang="en-US" dirty="0"/>
              <a:t>Understanding Power, Privilege &amp; Oppression</a:t>
            </a:r>
          </a:p>
          <a:p>
            <a:r>
              <a:rPr lang="en-US" dirty="0"/>
              <a:t>The Meaning of Dignity</a:t>
            </a:r>
          </a:p>
          <a:p>
            <a:r>
              <a:rPr lang="en-US" dirty="0"/>
              <a:t>Understanding Bias and Hate</a:t>
            </a:r>
          </a:p>
          <a:p>
            <a:r>
              <a:rPr lang="en-US" dirty="0"/>
              <a:t>Finding Shared Identities</a:t>
            </a:r>
          </a:p>
          <a:p>
            <a:r>
              <a:rPr lang="en-US" dirty="0"/>
              <a:t>Bridging Differences</a:t>
            </a:r>
          </a:p>
          <a:p>
            <a:endParaRPr lang="en-US" dirty="0"/>
          </a:p>
          <a:p>
            <a:endParaRPr lang="en-US" dirty="0"/>
          </a:p>
        </p:txBody>
      </p:sp>
      <p:pic>
        <p:nvPicPr>
          <p:cNvPr id="10242" name="Picture 2" descr="Is Dog Boarding In My Home Legal? - Pet Sitting Business Coaching">
            <a:extLst>
              <a:ext uri="{FF2B5EF4-FFF2-40B4-BE49-F238E27FC236}">
                <a16:creationId xmlns:a16="http://schemas.microsoft.com/office/drawing/2014/main" id="{9C64126F-06B2-666E-55A0-4B41E51A09B7}"/>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43058" y="2461317"/>
            <a:ext cx="4648942" cy="3430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4309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1DE85-D305-AFBE-46FB-A08DDB1CCC9F}"/>
              </a:ext>
            </a:extLst>
          </p:cNvPr>
          <p:cNvSpPr>
            <a:spLocks noGrp="1"/>
          </p:cNvSpPr>
          <p:nvPr>
            <p:ph type="title"/>
          </p:nvPr>
        </p:nvSpPr>
        <p:spPr>
          <a:xfrm>
            <a:off x="473815" y="227621"/>
            <a:ext cx="10515600" cy="954911"/>
          </a:xfrm>
        </p:spPr>
        <p:txBody>
          <a:bodyPr/>
          <a:lstStyle/>
          <a:p>
            <a:r>
              <a:rPr lang="en-US" dirty="0"/>
              <a:t>Statement of Inclusion: You Belong Here</a:t>
            </a:r>
          </a:p>
        </p:txBody>
      </p:sp>
      <p:sp>
        <p:nvSpPr>
          <p:cNvPr id="3" name="Content Placeholder 2">
            <a:extLst>
              <a:ext uri="{FF2B5EF4-FFF2-40B4-BE49-F238E27FC236}">
                <a16:creationId xmlns:a16="http://schemas.microsoft.com/office/drawing/2014/main" id="{256131FF-2C0C-7CC2-E1AB-2D46C9A2A7CA}"/>
              </a:ext>
            </a:extLst>
          </p:cNvPr>
          <p:cNvSpPr>
            <a:spLocks noGrp="1"/>
          </p:cNvSpPr>
          <p:nvPr>
            <p:ph idx="1"/>
          </p:nvPr>
        </p:nvSpPr>
        <p:spPr>
          <a:xfrm>
            <a:off x="632517" y="1234358"/>
            <a:ext cx="11254682" cy="5283319"/>
          </a:xfrm>
        </p:spPr>
        <p:txBody>
          <a:bodyPr>
            <a:normAutofit/>
          </a:bodyPr>
          <a:lstStyle/>
          <a:p>
            <a:pPr marL="0" marR="0" indent="0">
              <a:lnSpc>
                <a:spcPct val="115000"/>
              </a:lnSpc>
              <a:spcBef>
                <a:spcPts val="0"/>
              </a:spcBef>
              <a:spcAft>
                <a:spcPts val="0"/>
              </a:spcAft>
              <a:buNone/>
            </a:pPr>
            <a:r>
              <a:rPr lang="en-US" sz="1600" i="1" dirty="0">
                <a:effectLst/>
                <a:latin typeface="Calibri" panose="020F0502020204030204" pitchFamily="34" charset="0"/>
                <a:ea typeface="Arial" panose="020B0604020202020204" pitchFamily="34" charset="0"/>
              </a:rPr>
              <a:t>Be gentle with yourself.  You are a child of the universe no less than the trees and the stars, you have a right to be here.</a:t>
            </a:r>
            <a:br>
              <a:rPr lang="en-US" sz="1600" i="1" dirty="0">
                <a:effectLst/>
                <a:latin typeface="Calibri" panose="020F0502020204030204" pitchFamily="34" charset="0"/>
                <a:ea typeface="Arial" panose="020B0604020202020204" pitchFamily="34" charset="0"/>
              </a:rPr>
            </a:br>
            <a:r>
              <a:rPr lang="en-US" sz="1600" i="1" dirty="0">
                <a:effectLst/>
                <a:latin typeface="Calibri" panose="020F0502020204030204" pitchFamily="34" charset="0"/>
                <a:ea typeface="Arial" panose="020B0604020202020204" pitchFamily="34" charset="0"/>
              </a:rPr>
              <a:t>~ Max </a:t>
            </a:r>
            <a:r>
              <a:rPr lang="en-US" sz="1600" i="1" dirty="0" err="1">
                <a:effectLst/>
                <a:latin typeface="Calibri" panose="020F0502020204030204" pitchFamily="34" charset="0"/>
                <a:ea typeface="Arial" panose="020B0604020202020204" pitchFamily="34" charset="0"/>
              </a:rPr>
              <a:t>Ehrmann</a:t>
            </a:r>
            <a:br>
              <a:rPr lang="en-US" sz="1600" i="1" dirty="0">
                <a:effectLst/>
                <a:latin typeface="Calibri" panose="020F0502020204030204" pitchFamily="34" charset="0"/>
                <a:ea typeface="Arial" panose="020B0604020202020204" pitchFamily="34" charset="0"/>
              </a:rPr>
            </a:br>
            <a:endParaRPr lang="en-US" sz="1600" dirty="0">
              <a:effectLst/>
              <a:latin typeface="Arial" panose="020B0604020202020204" pitchFamily="34" charset="0"/>
              <a:ea typeface="Arial" panose="020B0604020202020204" pitchFamily="34" charset="0"/>
            </a:endParaRPr>
          </a:p>
          <a:p>
            <a:pPr marL="0" marR="0" indent="0">
              <a:lnSpc>
                <a:spcPct val="115000"/>
              </a:lnSpc>
              <a:spcBef>
                <a:spcPts val="0"/>
              </a:spcBef>
              <a:spcAft>
                <a:spcPts val="0"/>
              </a:spcAft>
              <a:buNone/>
            </a:pPr>
            <a:r>
              <a:rPr lang="en-US" sz="1600" dirty="0">
                <a:effectLst/>
                <a:latin typeface="Calibri" panose="020F0502020204030204" pitchFamily="34" charset="0"/>
                <a:ea typeface="Arial" panose="020B0604020202020204" pitchFamily="34" charset="0"/>
              </a:rPr>
              <a:t>You belong here, as do your classmates.  You belong here if you had great teachers and positive experiences of schooling.  You belong here if schools and society have marginalized you and your community.  You belong here if you are Sikh, Muslim, Jewish, Christian, Buddhist, Hindu, Atheist, Secular Humanist, or Pagan, follow some other belief system, or adhere to no organized belief system at all.  You belong here if you are still figuring out what and who you are.  You belong here if you are documented, </a:t>
            </a:r>
            <a:r>
              <a:rPr lang="en-US" sz="1600" dirty="0" err="1">
                <a:effectLst/>
                <a:latin typeface="Calibri" panose="020F0502020204030204" pitchFamily="34" charset="0"/>
                <a:ea typeface="Arial" panose="020B0604020202020204" pitchFamily="34" charset="0"/>
              </a:rPr>
              <a:t>DACAmented</a:t>
            </a:r>
            <a:r>
              <a:rPr lang="en-US" sz="1600" dirty="0">
                <a:effectLst/>
                <a:latin typeface="Calibri" panose="020F0502020204030204" pitchFamily="34" charset="0"/>
                <a:ea typeface="Arial" panose="020B0604020202020204" pitchFamily="34" charset="0"/>
              </a:rPr>
              <a:t>, or undocumented.  You belong here if you are a person of color, or white, or perceived to be white, or mixed, or perceived to be other identities that you aren’t.  You belong here if you have an exceptionality or disability, if you have intellectual, cognitive, or emotional disabilities or if you are neurotypical.  You belong here if you identify as gender nonconforming or LGBTQ, or if you’re still learning what some of those letters mean.  You belong here no matter what language you grew up speaking.  You belong here if your mom was a professor or if you were the first one in your family to graduate from high school.  Whatever your body type, appearance, talents, abilities, identities, histories, or backgrounds, you belong here if you are here to learn and to be humane, inclusive, respectful, rigorous, and just toward the others who are also here to learn.</a:t>
            </a:r>
            <a:endParaRPr lang="en-US" sz="1600" dirty="0">
              <a:effectLst/>
              <a:latin typeface="Arial" panose="020B0604020202020204" pitchFamily="34" charset="0"/>
              <a:ea typeface="Arial" panose="020B0604020202020204" pitchFamily="34" charset="0"/>
            </a:endParaRPr>
          </a:p>
          <a:p>
            <a:pPr marL="0" indent="0">
              <a:buNone/>
            </a:pPr>
            <a:r>
              <a:rPr lang="en-US" sz="1600" dirty="0">
                <a:latin typeface="Calibri" panose="020F0502020204030204" pitchFamily="34" charset="0"/>
              </a:rPr>
              <a:t>~Adapted from Dr. Brenda Allen, University of Colorado Denver</a:t>
            </a:r>
            <a:endParaRPr lang="en-US" sz="1600" dirty="0"/>
          </a:p>
        </p:txBody>
      </p:sp>
      <p:pic>
        <p:nvPicPr>
          <p:cNvPr id="11266" name="Picture 2" descr="Cute Dog&quot; Images – Browse 41,073 Stock Photos, Vectors, and Video | Adobe  Stock">
            <a:extLst>
              <a:ext uri="{FF2B5EF4-FFF2-40B4-BE49-F238E27FC236}">
                <a16:creationId xmlns:a16="http://schemas.microsoft.com/office/drawing/2014/main" id="{484A0F0E-0DCC-4516-F599-297650D48D2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943940" y="5006979"/>
            <a:ext cx="3213577" cy="1851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72609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10694</TotalTime>
  <Words>2847</Words>
  <Application>Microsoft Macintosh PowerPoint</Application>
  <PresentationFormat>Widescreen</PresentationFormat>
  <Paragraphs>291</Paragraphs>
  <Slides>54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54</vt:i4>
      </vt:variant>
    </vt:vector>
  </HeadingPairs>
  <TitlesOfParts>
    <vt:vector size="63" baseType="lpstr">
      <vt:lpstr>Aptos</vt:lpstr>
      <vt:lpstr>Arial</vt:lpstr>
      <vt:lpstr>Calibri</vt:lpstr>
      <vt:lpstr>Calibri Light</vt:lpstr>
      <vt:lpstr>FreightText Pro</vt:lpstr>
      <vt:lpstr>Lato Extended</vt:lpstr>
      <vt:lpstr>Symbol</vt:lpstr>
      <vt:lpstr>Times New Roman</vt:lpstr>
      <vt:lpstr>Office Theme</vt:lpstr>
      <vt:lpstr>Prosocial Leadership Understanding Ourselves, Understanding Others, and Working Together</vt:lpstr>
      <vt:lpstr>Sometimes the World Feels Like This</vt:lpstr>
      <vt:lpstr>Lawyering Culture</vt:lpstr>
      <vt:lpstr>Prosocial Leadership</vt:lpstr>
      <vt:lpstr>Understanding Ourselves, Understanding Others, and Working Together</vt:lpstr>
      <vt:lpstr>Program Objectives</vt:lpstr>
      <vt:lpstr>Understanding Ourselves, Understanding Others, and Working Together</vt:lpstr>
      <vt:lpstr>Agenda</vt:lpstr>
      <vt:lpstr>Statement of Inclusion: You Belong Here</vt:lpstr>
      <vt:lpstr>Psychological Safety</vt:lpstr>
      <vt:lpstr>Belonging</vt:lpstr>
      <vt:lpstr>American Bar Association Model Rules of Professional Conduct</vt:lpstr>
      <vt:lpstr>PowerPoint Presentation</vt:lpstr>
      <vt:lpstr>Foundations for Practice Report (Gerkman &amp; Cornett, IAALS, 2016)</vt:lpstr>
      <vt:lpstr>Foundations Report Characteristics</vt:lpstr>
      <vt:lpstr>Foundations Report Characteristics</vt:lpstr>
      <vt:lpstr>Content &amp; Trigger Warnings Environmental Sensitivity</vt:lpstr>
      <vt:lpstr>PowerPoint Presentation</vt:lpstr>
      <vt:lpstr>Leadership is defined by leading experts as (Soft Skills for Effective Lawyers, pages 227-228)</vt:lpstr>
      <vt:lpstr>Let’s Talk</vt:lpstr>
      <vt:lpstr>Understanding Ourselves</vt:lpstr>
      <vt:lpstr>Self-Awareness</vt:lpstr>
      <vt:lpstr>Self-Awareness</vt:lpstr>
      <vt:lpstr>Self-Awareness</vt:lpstr>
      <vt:lpstr>Identity</vt:lpstr>
      <vt:lpstr>10 Things Only Self-Aware People Do Video (5:27)</vt:lpstr>
      <vt:lpstr>Small Groups 10 Things Only Self-Aware People Do</vt:lpstr>
      <vt:lpstr>Identity Exploration Worksheet  Who Am I?</vt:lpstr>
      <vt:lpstr>Positionality</vt:lpstr>
      <vt:lpstr>Positionality Wheel of Privilege</vt:lpstr>
      <vt:lpstr>Intersectionality</vt:lpstr>
      <vt:lpstr>Dealing with Difficult Topics</vt:lpstr>
      <vt:lpstr>What is Privilege Video (3:51) Privilege Walk Video (2:55) How Privileged Are You Buzzfeed Quiz</vt:lpstr>
      <vt:lpstr>Small Group: Processing Privilege</vt:lpstr>
      <vt:lpstr>Understanding Others</vt:lpstr>
      <vt:lpstr>Understanding Power, Privilege &amp; Oppression Video (6:30) How to Understand Power Video (6:39)</vt:lpstr>
      <vt:lpstr>How to Understand Power</vt:lpstr>
      <vt:lpstr>Small Group: Processing Power</vt:lpstr>
      <vt:lpstr>Donna Hicks: Exploring the Meaning of Dignity (3:32)</vt:lpstr>
      <vt:lpstr>Trevor Noah Interviews Bubba Wallace (10:19)</vt:lpstr>
      <vt:lpstr>PowerPoint Presentation</vt:lpstr>
      <vt:lpstr>Peace Learning Center      Source: Peace Learning Center Resources – Peace Learning Center</vt:lpstr>
      <vt:lpstr>Peace Learning Center Reflections on Implicit Bias</vt:lpstr>
      <vt:lpstr>Small Groups Pyramid of Hate &amp; Implicit Bias</vt:lpstr>
      <vt:lpstr>Working Together</vt:lpstr>
      <vt:lpstr>Curiosity &amp; Innovation</vt:lpstr>
      <vt:lpstr>Choose Curiosity</vt:lpstr>
      <vt:lpstr>Finding Shared Identities</vt:lpstr>
      <vt:lpstr>Small Group: Processing Shared Identities</vt:lpstr>
      <vt:lpstr>Bridging Differences</vt:lpstr>
      <vt:lpstr>Small Group: Processing Bridging Differences</vt:lpstr>
      <vt:lpstr>Lovingkindness Meditation Self – Other – Difficult Other – All Beings</vt:lpstr>
      <vt:lpstr>Feedback</vt:lpstr>
      <vt:lpstr>Optional 10-Minute Guided Meditation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Self-Awareness</dc:title>
  <dc:creator>Austin, Debra</dc:creator>
  <cp:lastModifiedBy>Ajmi, Ayyoub</cp:lastModifiedBy>
  <cp:revision>336</cp:revision>
  <dcterms:created xsi:type="dcterms:W3CDTF">2023-12-08T16:05:18Z</dcterms:created>
  <dcterms:modified xsi:type="dcterms:W3CDTF">2025-03-06T19:10:54Z</dcterms:modified>
</cp:coreProperties>
</file>